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00.svg" ContentType="image/svg+xml"/>
  <Override PartName="/ppt/media/image102.svg" ContentType="image/svg+xml"/>
  <Override PartName="/ppt/media/image103.svg" ContentType="image/svg+xml"/>
  <Override PartName="/ppt/media/image104.svg" ContentType="image/svg+xml"/>
  <Override PartName="/ppt/media/image106.svg" ContentType="image/svg+xml"/>
  <Override PartName="/ppt/media/image108.svg" ContentType="image/svg+xml"/>
  <Override PartName="/ppt/media/image110.svg" ContentType="image/svg+xml"/>
  <Override PartName="/ppt/media/image111.svg" ContentType="image/svg+xml"/>
  <Override PartName="/ppt/media/image113.svg" ContentType="image/svg+xml"/>
  <Override PartName="/ppt/media/image114.svg" ContentType="image/svg+xml"/>
  <Override PartName="/ppt/media/image116.svg" ContentType="image/svg+xml"/>
  <Override PartName="/ppt/media/image117.svg" ContentType="image/svg+xml"/>
  <Override PartName="/ppt/media/image119.svg" ContentType="image/svg+xml"/>
  <Override PartName="/ppt/media/image12.svg" ContentType="image/svg+xml"/>
  <Override PartName="/ppt/media/image121.svg" ContentType="image/svg+xml"/>
  <Override PartName="/ppt/media/image123.svg" ContentType="image/svg+xml"/>
  <Override PartName="/ppt/media/image125.svg" ContentType="image/svg+xml"/>
  <Override PartName="/ppt/media/image127.svg" ContentType="image/svg+xml"/>
  <Override PartName="/ppt/media/image129.svg" ContentType="image/svg+xml"/>
  <Override PartName="/ppt/media/image131.svg" ContentType="image/svg+xml"/>
  <Override PartName="/ppt/media/image133.svg" ContentType="image/svg+xml"/>
  <Override PartName="/ppt/media/image135.svg" ContentType="image/svg+xml"/>
  <Override PartName="/ppt/media/image136.webp" ContentType="image/webp"/>
  <Override PartName="/ppt/media/image138.svg" ContentType="image/svg+xml"/>
  <Override PartName="/ppt/media/image14.svg" ContentType="image/svg+xml"/>
  <Override PartName="/ppt/media/image140.svg" ContentType="image/svg+xml"/>
  <Override PartName="/ppt/media/image143.svg" ContentType="image/svg+xml"/>
  <Override PartName="/ppt/media/image145.svg" ContentType="image/svg+xml"/>
  <Override PartName="/ppt/media/image147.svg" ContentType="image/svg+xml"/>
  <Override PartName="/ppt/media/image149.svg" ContentType="image/svg+xml"/>
  <Override PartName="/ppt/media/image151.svg" ContentType="image/svg+xml"/>
  <Override PartName="/ppt/media/image153.svg" ContentType="image/svg+xml"/>
  <Override PartName="/ppt/media/image155.svg" ContentType="image/svg+xml"/>
  <Override PartName="/ppt/media/image157.svg" ContentType="image/svg+xml"/>
  <Override PartName="/ppt/media/image159.svg" ContentType="image/svg+xml"/>
  <Override PartName="/ppt/media/image16.svg" ContentType="image/svg+xml"/>
  <Override PartName="/ppt/media/image161.svg" ContentType="image/svg+xml"/>
  <Override PartName="/ppt/media/image163.svg" ContentType="image/svg+xml"/>
  <Override PartName="/ppt/media/image165.svg" ContentType="image/svg+xml"/>
  <Override PartName="/ppt/media/image166.svg" ContentType="image/svg+xml"/>
  <Override PartName="/ppt/media/image167.svg" ContentType="image/svg+xml"/>
  <Override PartName="/ppt/media/image169.svg" ContentType="image/svg+xml"/>
  <Override PartName="/ppt/media/image170.svg" ContentType="image/svg+xml"/>
  <Override PartName="/ppt/media/image171.svg" ContentType="image/svg+xml"/>
  <Override PartName="/ppt/media/image173.svg" ContentType="image/svg+xml"/>
  <Override PartName="/ppt/media/image174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49.webp" ContentType="image/webp"/>
  <Override PartName="/ppt/media/image50.webp" ContentType="image/webp"/>
  <Override PartName="/ppt/media/image51.webp" ContentType="image/webp"/>
  <Override PartName="/ppt/media/image53.svg" ContentType="image/svg+xml"/>
  <Override PartName="/ppt/media/image55.svg" ContentType="image/svg+xml"/>
  <Override PartName="/ppt/media/image57.svg" ContentType="image/svg+xml"/>
  <Override PartName="/ppt/media/image59.svg" ContentType="image/svg+xml"/>
  <Override PartName="/ppt/media/image6.svg" ContentType="image/svg+xml"/>
  <Override PartName="/ppt/media/image61.svg" ContentType="image/svg+xml"/>
  <Override PartName="/ppt/media/image63.svg" ContentType="image/svg+xml"/>
  <Override PartName="/ppt/media/image67.svg" ContentType="image/svg+xml"/>
  <Override PartName="/ppt/media/image69.svg" ContentType="image/svg+xml"/>
  <Override PartName="/ppt/media/image71.svg" ContentType="image/svg+xml"/>
  <Override PartName="/ppt/media/image73.svg" ContentType="image/svg+xml"/>
  <Override PartName="/ppt/media/image74.webp" ContentType="image/webp"/>
  <Override PartName="/ppt/media/image76.svg" ContentType="image/svg+xml"/>
  <Override PartName="/ppt/media/image78.svg" ContentType="image/svg+xml"/>
  <Override PartName="/ppt/media/image8.svg" ContentType="image/svg+xml"/>
  <Override PartName="/ppt/media/image80.svg" ContentType="image/svg+xml"/>
  <Override PartName="/ppt/media/image82.svg" ContentType="image/svg+xml"/>
  <Override PartName="/ppt/media/image84.svg" ContentType="image/svg+xml"/>
  <Override PartName="/ppt/media/image86.svg" ContentType="image/svg+xml"/>
  <Override PartName="/ppt/media/image88.svg" ContentType="image/svg+xml"/>
  <Override PartName="/ppt/media/image90.svg" ContentType="image/svg+xml"/>
  <Override PartName="/ppt/media/image92.svg" ContentType="image/svg+xml"/>
  <Override PartName="/ppt/media/image93.svg" ContentType="image/svg+xml"/>
  <Override PartName="/ppt/media/image95.svg" ContentType="image/svg+xml"/>
  <Override PartName="/ppt/media/image97.svg" ContentType="image/svg+xml"/>
  <Override PartName="/ppt/media/image9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7" r:id="rId21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4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78.svg"/><Relationship Id="rId7" Type="http://schemas.openxmlformats.org/officeDocument/2006/relationships/image" Target="../media/image77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34.svg"/><Relationship Id="rId38" Type="http://schemas.openxmlformats.org/officeDocument/2006/relationships/notesSlide" Target="../notesSlides/notesSlide10.xml"/><Relationship Id="rId37" Type="http://schemas.openxmlformats.org/officeDocument/2006/relationships/slideLayout" Target="../slideLayouts/slideLayout1.xml"/><Relationship Id="rId36" Type="http://schemas.openxmlformats.org/officeDocument/2006/relationships/image" Target="../media/image106.svg"/><Relationship Id="rId35" Type="http://schemas.openxmlformats.org/officeDocument/2006/relationships/image" Target="../media/image105.png"/><Relationship Id="rId34" Type="http://schemas.openxmlformats.org/officeDocument/2006/relationships/image" Target="../media/image104.svg"/><Relationship Id="rId33" Type="http://schemas.openxmlformats.org/officeDocument/2006/relationships/image" Target="../media/image103.svg"/><Relationship Id="rId32" Type="http://schemas.openxmlformats.org/officeDocument/2006/relationships/image" Target="../media/image102.svg"/><Relationship Id="rId31" Type="http://schemas.openxmlformats.org/officeDocument/2006/relationships/image" Target="../media/image101.png"/><Relationship Id="rId30" Type="http://schemas.openxmlformats.org/officeDocument/2006/relationships/image" Target="../media/image100.svg"/><Relationship Id="rId3" Type="http://schemas.openxmlformats.org/officeDocument/2006/relationships/image" Target="../media/image33.png"/><Relationship Id="rId29" Type="http://schemas.openxmlformats.org/officeDocument/2006/relationships/image" Target="../media/image99.png"/><Relationship Id="rId28" Type="http://schemas.openxmlformats.org/officeDocument/2006/relationships/image" Target="../media/image98.svg"/><Relationship Id="rId27" Type="http://schemas.openxmlformats.org/officeDocument/2006/relationships/image" Target="../media/image97.svg"/><Relationship Id="rId26" Type="http://schemas.openxmlformats.org/officeDocument/2006/relationships/image" Target="../media/image96.png"/><Relationship Id="rId25" Type="http://schemas.openxmlformats.org/officeDocument/2006/relationships/image" Target="../media/image95.svg"/><Relationship Id="rId24" Type="http://schemas.openxmlformats.org/officeDocument/2006/relationships/image" Target="../media/image94.png"/><Relationship Id="rId23" Type="http://schemas.openxmlformats.org/officeDocument/2006/relationships/image" Target="../media/image93.svg"/><Relationship Id="rId22" Type="http://schemas.openxmlformats.org/officeDocument/2006/relationships/image" Target="../media/image92.svg"/><Relationship Id="rId21" Type="http://schemas.openxmlformats.org/officeDocument/2006/relationships/image" Target="../media/image91.png"/><Relationship Id="rId20" Type="http://schemas.openxmlformats.org/officeDocument/2006/relationships/image" Target="../media/image90.svg"/><Relationship Id="rId2" Type="http://schemas.openxmlformats.org/officeDocument/2006/relationships/image" Target="../media/image32.svg"/><Relationship Id="rId19" Type="http://schemas.openxmlformats.org/officeDocument/2006/relationships/image" Target="../media/image89.png"/><Relationship Id="rId18" Type="http://schemas.openxmlformats.org/officeDocument/2006/relationships/image" Target="../media/image88.svg"/><Relationship Id="rId17" Type="http://schemas.openxmlformats.org/officeDocument/2006/relationships/image" Target="../media/image87.png"/><Relationship Id="rId16" Type="http://schemas.openxmlformats.org/officeDocument/2006/relationships/image" Target="../media/image86.svg"/><Relationship Id="rId15" Type="http://schemas.openxmlformats.org/officeDocument/2006/relationships/image" Target="../media/image85.png"/><Relationship Id="rId14" Type="http://schemas.openxmlformats.org/officeDocument/2006/relationships/image" Target="../media/image84.svg"/><Relationship Id="rId13" Type="http://schemas.openxmlformats.org/officeDocument/2006/relationships/image" Target="../media/image83.png"/><Relationship Id="rId12" Type="http://schemas.openxmlformats.org/officeDocument/2006/relationships/image" Target="../media/image82.svg"/><Relationship Id="rId11" Type="http://schemas.openxmlformats.org/officeDocument/2006/relationships/image" Target="../media/image81.png"/><Relationship Id="rId10" Type="http://schemas.openxmlformats.org/officeDocument/2006/relationships/image" Target="../media/image80.svg"/><Relationship Id="rId1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svg"/><Relationship Id="rId8" Type="http://schemas.openxmlformats.org/officeDocument/2006/relationships/image" Target="../media/image110.svg"/><Relationship Id="rId7" Type="http://schemas.openxmlformats.org/officeDocument/2006/relationships/image" Target="../media/image109.png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34.svg"/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7" Type="http://schemas.openxmlformats.org/officeDocument/2006/relationships/notesSlide" Target="../notesSlides/notesSlide11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17.svg"/><Relationship Id="rId14" Type="http://schemas.openxmlformats.org/officeDocument/2006/relationships/image" Target="../media/image116.svg"/><Relationship Id="rId13" Type="http://schemas.openxmlformats.org/officeDocument/2006/relationships/image" Target="../media/image115.png"/><Relationship Id="rId12" Type="http://schemas.openxmlformats.org/officeDocument/2006/relationships/image" Target="../media/image114.svg"/><Relationship Id="rId11" Type="http://schemas.openxmlformats.org/officeDocument/2006/relationships/image" Target="../media/image113.svg"/><Relationship Id="rId10" Type="http://schemas.openxmlformats.org/officeDocument/2006/relationships/image" Target="../media/image11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2.png"/><Relationship Id="rId8" Type="http://schemas.openxmlformats.org/officeDocument/2006/relationships/image" Target="../media/image121.svg"/><Relationship Id="rId7" Type="http://schemas.openxmlformats.org/officeDocument/2006/relationships/image" Target="../media/image120.png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4" Type="http://schemas.openxmlformats.org/officeDocument/2006/relationships/image" Target="../media/image34.svg"/><Relationship Id="rId3" Type="http://schemas.openxmlformats.org/officeDocument/2006/relationships/image" Target="../media/image33.png"/><Relationship Id="rId25" Type="http://schemas.openxmlformats.org/officeDocument/2006/relationships/notesSlide" Target="../notesSlides/notesSlide12.xml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136.webp"/><Relationship Id="rId22" Type="http://schemas.openxmlformats.org/officeDocument/2006/relationships/image" Target="../media/image135.svg"/><Relationship Id="rId21" Type="http://schemas.openxmlformats.org/officeDocument/2006/relationships/image" Target="../media/image134.png"/><Relationship Id="rId20" Type="http://schemas.openxmlformats.org/officeDocument/2006/relationships/image" Target="../media/image133.svg"/><Relationship Id="rId2" Type="http://schemas.openxmlformats.org/officeDocument/2006/relationships/image" Target="../media/image32.svg"/><Relationship Id="rId19" Type="http://schemas.openxmlformats.org/officeDocument/2006/relationships/image" Target="../media/image132.png"/><Relationship Id="rId18" Type="http://schemas.openxmlformats.org/officeDocument/2006/relationships/image" Target="../media/image131.svg"/><Relationship Id="rId17" Type="http://schemas.openxmlformats.org/officeDocument/2006/relationships/image" Target="../media/image130.png"/><Relationship Id="rId16" Type="http://schemas.openxmlformats.org/officeDocument/2006/relationships/image" Target="../media/image129.svg"/><Relationship Id="rId15" Type="http://schemas.openxmlformats.org/officeDocument/2006/relationships/image" Target="../media/image128.png"/><Relationship Id="rId14" Type="http://schemas.openxmlformats.org/officeDocument/2006/relationships/image" Target="../media/image127.svg"/><Relationship Id="rId13" Type="http://schemas.openxmlformats.org/officeDocument/2006/relationships/image" Target="../media/image126.png"/><Relationship Id="rId12" Type="http://schemas.openxmlformats.org/officeDocument/2006/relationships/image" Target="../media/image125.svg"/><Relationship Id="rId11" Type="http://schemas.openxmlformats.org/officeDocument/2006/relationships/image" Target="../media/image124.png"/><Relationship Id="rId10" Type="http://schemas.openxmlformats.org/officeDocument/2006/relationships/image" Target="../media/image123.svg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1.png"/><Relationship Id="rId8" Type="http://schemas.openxmlformats.org/officeDocument/2006/relationships/image" Target="../media/image140.svg"/><Relationship Id="rId7" Type="http://schemas.openxmlformats.org/officeDocument/2006/relationships/image" Target="../media/image139.png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34.svg"/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6.png"/><Relationship Id="rId8" Type="http://schemas.openxmlformats.org/officeDocument/2006/relationships/image" Target="../media/image145.svg"/><Relationship Id="rId7" Type="http://schemas.openxmlformats.org/officeDocument/2006/relationships/image" Target="../media/image144.png"/><Relationship Id="rId6" Type="http://schemas.openxmlformats.org/officeDocument/2006/relationships/image" Target="../media/image143.svg"/><Relationship Id="rId5" Type="http://schemas.openxmlformats.org/officeDocument/2006/relationships/image" Target="../media/image142.png"/><Relationship Id="rId4" Type="http://schemas.openxmlformats.org/officeDocument/2006/relationships/image" Target="../media/image34.svg"/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8" Type="http://schemas.openxmlformats.org/officeDocument/2006/relationships/notesSlide" Target="../notesSlides/notesSlide14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53.svg"/><Relationship Id="rId15" Type="http://schemas.openxmlformats.org/officeDocument/2006/relationships/image" Target="../media/image152.png"/><Relationship Id="rId14" Type="http://schemas.openxmlformats.org/officeDocument/2006/relationships/image" Target="../media/image151.svg"/><Relationship Id="rId13" Type="http://schemas.openxmlformats.org/officeDocument/2006/relationships/image" Target="../media/image150.png"/><Relationship Id="rId12" Type="http://schemas.openxmlformats.org/officeDocument/2006/relationships/image" Target="../media/image149.svg"/><Relationship Id="rId11" Type="http://schemas.openxmlformats.org/officeDocument/2006/relationships/image" Target="../media/image148.png"/><Relationship Id="rId10" Type="http://schemas.openxmlformats.org/officeDocument/2006/relationships/image" Target="../media/image147.sv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8.png"/><Relationship Id="rId8" Type="http://schemas.openxmlformats.org/officeDocument/2006/relationships/image" Target="../media/image157.svg"/><Relationship Id="rId7" Type="http://schemas.openxmlformats.org/officeDocument/2006/relationships/image" Target="../media/image156.png"/><Relationship Id="rId6" Type="http://schemas.openxmlformats.org/officeDocument/2006/relationships/image" Target="../media/image155.svg"/><Relationship Id="rId5" Type="http://schemas.openxmlformats.org/officeDocument/2006/relationships/image" Target="../media/image154.png"/><Relationship Id="rId4" Type="http://schemas.openxmlformats.org/officeDocument/2006/relationships/image" Target="../media/image34.svg"/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4" Type="http://schemas.openxmlformats.org/officeDocument/2006/relationships/notesSlide" Target="../notesSlides/notesSlide15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61.svg"/><Relationship Id="rId11" Type="http://schemas.openxmlformats.org/officeDocument/2006/relationships/image" Target="../media/image160.png"/><Relationship Id="rId10" Type="http://schemas.openxmlformats.org/officeDocument/2006/relationships/image" Target="../media/image159.sv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6.svg"/><Relationship Id="rId8" Type="http://schemas.openxmlformats.org/officeDocument/2006/relationships/image" Target="../media/image165.svg"/><Relationship Id="rId7" Type="http://schemas.openxmlformats.org/officeDocument/2006/relationships/image" Target="../media/image164.png"/><Relationship Id="rId6" Type="http://schemas.openxmlformats.org/officeDocument/2006/relationships/image" Target="../media/image163.svg"/><Relationship Id="rId5" Type="http://schemas.openxmlformats.org/officeDocument/2006/relationships/image" Target="../media/image162.png"/><Relationship Id="rId4" Type="http://schemas.openxmlformats.org/officeDocument/2006/relationships/image" Target="../media/image34.svg"/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7" Type="http://schemas.openxmlformats.org/officeDocument/2006/relationships/notesSlide" Target="../notesSlides/notesSlide17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172.png"/><Relationship Id="rId14" Type="http://schemas.openxmlformats.org/officeDocument/2006/relationships/image" Target="../media/image171.svg"/><Relationship Id="rId13" Type="http://schemas.openxmlformats.org/officeDocument/2006/relationships/image" Target="../media/image170.svg"/><Relationship Id="rId12" Type="http://schemas.openxmlformats.org/officeDocument/2006/relationships/image" Target="../media/image169.svg"/><Relationship Id="rId11" Type="http://schemas.openxmlformats.org/officeDocument/2006/relationships/image" Target="../media/image168.png"/><Relationship Id="rId10" Type="http://schemas.openxmlformats.org/officeDocument/2006/relationships/image" Target="../media/image167.sv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174.svg"/><Relationship Id="rId5" Type="http://schemas.openxmlformats.org/officeDocument/2006/relationships/image" Target="../media/image5.png"/><Relationship Id="rId4" Type="http://schemas.openxmlformats.org/officeDocument/2006/relationships/image" Target="../media/image173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0" Type="http://schemas.openxmlformats.org/officeDocument/2006/relationships/notesSlide" Target="../notesSlides/notesSlide18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svg"/><Relationship Id="rId8" Type="http://schemas.openxmlformats.org/officeDocument/2006/relationships/image" Target="../media/image17.png"/><Relationship Id="rId7" Type="http://schemas.openxmlformats.org/officeDocument/2006/relationships/tags" Target="../tags/tag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8.xml"/><Relationship Id="rId21" Type="http://schemas.openxmlformats.org/officeDocument/2006/relationships/tags" Target="../tags/tag7.xml"/><Relationship Id="rId20" Type="http://schemas.openxmlformats.org/officeDocument/2006/relationships/tags" Target="../tags/tag6.xml"/><Relationship Id="rId2" Type="http://schemas.openxmlformats.org/officeDocument/2006/relationships/image" Target="../media/image12.svg"/><Relationship Id="rId19" Type="http://schemas.openxmlformats.org/officeDocument/2006/relationships/tags" Target="../tags/tag5.xml"/><Relationship Id="rId18" Type="http://schemas.openxmlformats.org/officeDocument/2006/relationships/image" Target="../media/image24.svg"/><Relationship Id="rId17" Type="http://schemas.openxmlformats.org/officeDocument/2006/relationships/image" Target="../media/image23.png"/><Relationship Id="rId16" Type="http://schemas.openxmlformats.org/officeDocument/2006/relationships/tags" Target="../tags/tag4.xml"/><Relationship Id="rId15" Type="http://schemas.openxmlformats.org/officeDocument/2006/relationships/image" Target="../media/image22.svg"/><Relationship Id="rId14" Type="http://schemas.openxmlformats.org/officeDocument/2006/relationships/image" Target="../media/image21.png"/><Relationship Id="rId13" Type="http://schemas.openxmlformats.org/officeDocument/2006/relationships/tags" Target="../tags/tag3.xml"/><Relationship Id="rId12" Type="http://schemas.openxmlformats.org/officeDocument/2006/relationships/image" Target="../media/image20.svg"/><Relationship Id="rId11" Type="http://schemas.openxmlformats.org/officeDocument/2006/relationships/image" Target="../media/image19.png"/><Relationship Id="rId10" Type="http://schemas.openxmlformats.org/officeDocument/2006/relationships/tags" Target="../tags/tag2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svg"/><Relationship Id="rId7" Type="http://schemas.openxmlformats.org/officeDocument/2006/relationships/image" Target="../media/image37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Relationship Id="rId3" Type="http://schemas.openxmlformats.org/officeDocument/2006/relationships/image" Target="../media/image33.png"/><Relationship Id="rId20" Type="http://schemas.openxmlformats.org/officeDocument/2006/relationships/notesSlide" Target="../notesSlides/notesSlide4.xml"/><Relationship Id="rId2" Type="http://schemas.openxmlformats.org/officeDocument/2006/relationships/image" Target="../media/image32.sv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48.svg"/><Relationship Id="rId17" Type="http://schemas.openxmlformats.org/officeDocument/2006/relationships/image" Target="../media/image47.png"/><Relationship Id="rId16" Type="http://schemas.openxmlformats.org/officeDocument/2006/relationships/image" Target="../media/image46.svg"/><Relationship Id="rId15" Type="http://schemas.openxmlformats.org/officeDocument/2006/relationships/image" Target="../media/image45.png"/><Relationship Id="rId14" Type="http://schemas.openxmlformats.org/officeDocument/2006/relationships/image" Target="../media/image44.svg"/><Relationship Id="rId13" Type="http://schemas.openxmlformats.org/officeDocument/2006/relationships/image" Target="../media/image43.png"/><Relationship Id="rId12" Type="http://schemas.openxmlformats.org/officeDocument/2006/relationships/image" Target="../media/image42.svg"/><Relationship Id="rId11" Type="http://schemas.openxmlformats.org/officeDocument/2006/relationships/image" Target="../media/image41.png"/><Relationship Id="rId10" Type="http://schemas.openxmlformats.org/officeDocument/2006/relationships/image" Target="../media/image40.svg"/><Relationship Id="rId1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51.webp"/><Relationship Id="rId7" Type="http://schemas.openxmlformats.org/officeDocument/2006/relationships/image" Target="../media/image50.webp"/><Relationship Id="rId6" Type="http://schemas.openxmlformats.org/officeDocument/2006/relationships/image" Target="../media/image49.webp"/><Relationship Id="rId5" Type="http://schemas.openxmlformats.org/officeDocument/2006/relationships/tags" Target="../tags/tag9.xml"/><Relationship Id="rId4" Type="http://schemas.openxmlformats.org/officeDocument/2006/relationships/image" Target="../media/image34.svg"/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image" Target="../media/image55.svg"/><Relationship Id="rId7" Type="http://schemas.openxmlformats.org/officeDocument/2006/relationships/image" Target="../media/image54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34.svg"/><Relationship Id="rId3" Type="http://schemas.openxmlformats.org/officeDocument/2006/relationships/image" Target="../media/image33.png"/><Relationship Id="rId20" Type="http://schemas.openxmlformats.org/officeDocument/2006/relationships/notesSlide" Target="../notesSlides/notesSlide7.xml"/><Relationship Id="rId2" Type="http://schemas.openxmlformats.org/officeDocument/2006/relationships/image" Target="../media/image32.sv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65.png"/><Relationship Id="rId17" Type="http://schemas.openxmlformats.org/officeDocument/2006/relationships/image" Target="../media/image64.png"/><Relationship Id="rId16" Type="http://schemas.openxmlformats.org/officeDocument/2006/relationships/image" Target="../media/image63.svg"/><Relationship Id="rId15" Type="http://schemas.openxmlformats.org/officeDocument/2006/relationships/image" Target="../media/image62.png"/><Relationship Id="rId14" Type="http://schemas.openxmlformats.org/officeDocument/2006/relationships/image" Target="../media/image61.svg"/><Relationship Id="rId13" Type="http://schemas.openxmlformats.org/officeDocument/2006/relationships/image" Target="../media/image60.png"/><Relationship Id="rId12" Type="http://schemas.openxmlformats.org/officeDocument/2006/relationships/image" Target="../media/image59.svg"/><Relationship Id="rId11" Type="http://schemas.openxmlformats.org/officeDocument/2006/relationships/image" Target="../media/image58.png"/><Relationship Id="rId10" Type="http://schemas.openxmlformats.org/officeDocument/2006/relationships/image" Target="../media/image57.svg"/><Relationship Id="rId1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9.svg"/><Relationship Id="rId7" Type="http://schemas.openxmlformats.org/officeDocument/2006/relationships/image" Target="../media/image68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34.svg"/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5" Type="http://schemas.openxmlformats.org/officeDocument/2006/relationships/notesSlide" Target="../notesSlides/notesSlide9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74.webp"/><Relationship Id="rId12" Type="http://schemas.openxmlformats.org/officeDocument/2006/relationships/image" Target="../media/image73.svg"/><Relationship Id="rId11" Type="http://schemas.openxmlformats.org/officeDocument/2006/relationships/image" Target="../media/image72.png"/><Relationship Id="rId10" Type="http://schemas.openxmlformats.org/officeDocument/2006/relationships/image" Target="../media/image71.svg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7198" y="-1"/>
            <a:ext cx="8229589" cy="514349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83373"/>
            <a:ext cx="8495932" cy="357548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8125" y="-1"/>
            <a:ext cx="3211717" cy="5143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7357" y="1271577"/>
            <a:ext cx="1507331" cy="3427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182" y="3343263"/>
            <a:ext cx="1236802" cy="347451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68622" y="2774852"/>
            <a:ext cx="3659850" cy="1657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zh-CN" sz="900" dirty="0">
                <a:solidFill>
                  <a:schemeClr val="bg1"/>
                </a:solidFill>
              </a:rPr>
              <a:t>Research on image generation and restoration technology for medical robots</a:t>
            </a:r>
            <a:endParaRPr lang="en-US" altLang="zh-CN" sz="900" dirty="0">
              <a:solidFill>
                <a:schemeClr val="bg1"/>
              </a:solidFill>
            </a:endParaRPr>
          </a:p>
        </p:txBody>
      </p:sp>
      <p:sp>
        <p:nvSpPr>
          <p:cNvPr id="8" name="Text 1"/>
          <p:cNvSpPr/>
          <p:nvPr/>
        </p:nvSpPr>
        <p:spPr>
          <a:xfrm>
            <a:off x="568622" y="1794873"/>
            <a:ext cx="3958507" cy="8858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面向医疗机器人的图像生成与修复技术研究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Text 2"/>
          <p:cNvSpPr/>
          <p:nvPr/>
        </p:nvSpPr>
        <p:spPr>
          <a:xfrm>
            <a:off x="2165230" y="3409169"/>
            <a:ext cx="1124895" cy="2152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17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汇报人：廖文萱</a:t>
            </a:r>
            <a:endParaRPr lang="zh-CN" altLang="en-US" sz="1170" dirty="0">
              <a:solidFill>
                <a:srgbClr val="3054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9327" y="3343263"/>
            <a:ext cx="1236802" cy="347451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4323595" y="3475209"/>
            <a:ext cx="1124895" cy="2152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0" indent="0" algn="ctr">
              <a:lnSpc>
                <a:spcPct val="120000"/>
              </a:lnSpc>
              <a:buNone/>
            </a:pPr>
            <a:r>
              <a:rPr lang="zh-CN" altLang="en-US" sz="117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汇报人：廖文萱</a:t>
            </a:r>
            <a:endParaRPr lang="zh-CN" altLang="en-US" sz="1170" dirty="0">
              <a:solidFill>
                <a:srgbClr val="3054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5145" y="3409315"/>
            <a:ext cx="127063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rgbClr val="30547F"/>
                </a:solidFill>
              </a:rPr>
              <a:t>指导老师：郄龙飞</a:t>
            </a:r>
            <a:endParaRPr lang="zh-CN" altLang="en-US" sz="1000">
              <a:solidFill>
                <a:srgbClr val="30547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65350" y="3409315"/>
            <a:ext cx="11245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汇报人：廖文萱</a:t>
            </a:r>
            <a:endParaRPr lang="zh-CN" altLang="en-US"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-1"/>
            <a:ext cx="9144000" cy="65722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069" y="186754"/>
            <a:ext cx="1507331" cy="342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5627" y="1003769"/>
            <a:ext cx="2306651" cy="172900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57812" y="1139360"/>
            <a:ext cx="508461" cy="50846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16796" y="1322236"/>
            <a:ext cx="190946" cy="14315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57810" y="3098557"/>
            <a:ext cx="508462" cy="50846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15530" y="3256531"/>
            <a:ext cx="209104" cy="205371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5627" y="2963198"/>
            <a:ext cx="2306651" cy="172900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91677" y="1003769"/>
            <a:ext cx="2306651" cy="1729001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43861" y="1136814"/>
            <a:ext cx="508463" cy="50846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490195" y="1321542"/>
            <a:ext cx="208583" cy="16612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77727" y="1003769"/>
            <a:ext cx="2306652" cy="172900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029913" y="1141640"/>
            <a:ext cx="508461" cy="50846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196263" y="1309676"/>
            <a:ext cx="188565" cy="17154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291677" y="2963198"/>
            <a:ext cx="2306651" cy="1729001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344512" y="3098556"/>
            <a:ext cx="508463" cy="508462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90270" y="3223609"/>
            <a:ext cx="218033" cy="238322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977727" y="2963198"/>
            <a:ext cx="2306652" cy="1729001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029911" y="3098555"/>
            <a:ext cx="508463" cy="508462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204895" y="3238657"/>
            <a:ext cx="187523" cy="22879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462308" y="1361899"/>
            <a:ext cx="1735462" cy="4159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研究图像归一化处理对医学特征保持的影响</a:t>
            </a:r>
            <a:endParaRPr lang="en-US" sz="1260" dirty="0"/>
          </a:p>
        </p:txBody>
      </p:sp>
      <p:sp>
        <p:nvSpPr>
          <p:cNvPr id="23" name="Text 1"/>
          <p:cNvSpPr/>
          <p:nvPr/>
        </p:nvSpPr>
        <p:spPr>
          <a:xfrm>
            <a:off x="3461376" y="3055604"/>
            <a:ext cx="1737548" cy="22284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35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医学图像低分辨率问题</a:t>
            </a:r>
            <a:endParaRPr lang="en-US" sz="1350" dirty="0"/>
          </a:p>
        </p:txBody>
      </p:sp>
      <p:sp>
        <p:nvSpPr>
          <p:cNvPr id="24" name="Text 2"/>
          <p:cNvSpPr/>
          <p:nvPr/>
        </p:nvSpPr>
        <p:spPr>
          <a:xfrm>
            <a:off x="3462457" y="3321328"/>
            <a:ext cx="1735388" cy="11590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1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研究MRI图像采集和传输中的分辨率损失、分析高分辨率MRI图像特征、探索低分辨率到高分辨率的映射关系、研究高斯模糊对图像质量的影响。</a:t>
            </a:r>
            <a:endParaRPr lang="en-US" sz="1170" dirty="0"/>
          </a:p>
        </p:txBody>
      </p:sp>
      <p:sp>
        <p:nvSpPr>
          <p:cNvPr id="25" name="Text 3"/>
          <p:cNvSpPr/>
          <p:nvPr/>
        </p:nvSpPr>
        <p:spPr>
          <a:xfrm>
            <a:off x="776258" y="1361899"/>
            <a:ext cx="1735537" cy="4159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MRI医学图像采集和传输过程中的分辨率损失</a:t>
            </a:r>
            <a:endParaRPr lang="en-US" sz="1260" dirty="0"/>
          </a:p>
        </p:txBody>
      </p:sp>
      <p:sp>
        <p:nvSpPr>
          <p:cNvPr id="26" name="Text 4"/>
          <p:cNvSpPr/>
          <p:nvPr/>
        </p:nvSpPr>
        <p:spPr>
          <a:xfrm>
            <a:off x="775177" y="3048212"/>
            <a:ext cx="1737697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GAN提高图像质量</a:t>
            </a:r>
            <a:endParaRPr lang="en-US" sz="1440" dirty="0"/>
          </a:p>
        </p:txBody>
      </p:sp>
      <p:sp>
        <p:nvSpPr>
          <p:cNvPr id="27" name="Text 5"/>
          <p:cNvSpPr/>
          <p:nvPr/>
        </p:nvSpPr>
        <p:spPr>
          <a:xfrm>
            <a:off x="3461227" y="1088784"/>
            <a:ext cx="1737622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保持医学诊断细节</a:t>
            </a:r>
            <a:endParaRPr lang="en-US" sz="1440" dirty="0"/>
          </a:p>
        </p:txBody>
      </p:sp>
      <p:sp>
        <p:nvSpPr>
          <p:cNvPr id="28" name="Text 6"/>
          <p:cNvSpPr/>
          <p:nvPr/>
        </p:nvSpPr>
        <p:spPr>
          <a:xfrm>
            <a:off x="6147277" y="1103617"/>
            <a:ext cx="1737622" cy="2079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使用GAN提高图像质量</a:t>
            </a:r>
            <a:endParaRPr lang="en-US" sz="1260" dirty="0"/>
          </a:p>
        </p:txBody>
      </p:sp>
      <p:sp>
        <p:nvSpPr>
          <p:cNvPr id="29" name="Text 7"/>
          <p:cNvSpPr/>
          <p:nvPr/>
        </p:nvSpPr>
        <p:spPr>
          <a:xfrm>
            <a:off x="6148507" y="3321328"/>
            <a:ext cx="1735537" cy="10691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08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研究图像归一化处理对医学特征的影响、分析RGB三通道信息的重要性、探索数据增强方法对诊断细节的保护机制、评估重建图像在医学诊断中的实用性。</a:t>
            </a:r>
            <a:endParaRPr lang="en-US" sz="1080" dirty="0"/>
          </a:p>
        </p:txBody>
      </p:sp>
      <p:sp>
        <p:nvSpPr>
          <p:cNvPr id="30" name="Text 8"/>
          <p:cNvSpPr/>
          <p:nvPr/>
        </p:nvSpPr>
        <p:spPr>
          <a:xfrm>
            <a:off x="6147426" y="3048212"/>
            <a:ext cx="1737697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保持医学诊断细节</a:t>
            </a:r>
            <a:endParaRPr lang="en-US" sz="1440" dirty="0"/>
          </a:p>
        </p:txBody>
      </p:sp>
      <p:sp>
        <p:nvSpPr>
          <p:cNvPr id="31" name="Text 9"/>
          <p:cNvSpPr/>
          <p:nvPr/>
        </p:nvSpPr>
        <p:spPr>
          <a:xfrm>
            <a:off x="279400" y="180975"/>
            <a:ext cx="3390265" cy="3702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altLang="zh-CN" sz="20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3.1.1 </a:t>
            </a:r>
            <a:r>
              <a:rPr lang="en-US" sz="20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医学图像超分辨率重建</a:t>
            </a:r>
            <a:endParaRPr lang="en-US" sz="2010" dirty="0"/>
          </a:p>
        </p:txBody>
      </p:sp>
      <p:sp>
        <p:nvSpPr>
          <p:cNvPr id="32" name="Text 10"/>
          <p:cNvSpPr/>
          <p:nvPr/>
        </p:nvSpPr>
        <p:spPr>
          <a:xfrm>
            <a:off x="6148358" y="1361899"/>
            <a:ext cx="1735462" cy="9804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99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设计基于GAN的超分辨率重建框架、研究生成对抗训练在医学图像重建中的应用、分析对抗学习对图像纹理和细节重建的影响、探索GAN在保持医学图像诊断价值方面的优势。</a:t>
            </a:r>
            <a:endParaRPr lang="en-US" sz="990" dirty="0"/>
          </a:p>
        </p:txBody>
      </p:sp>
      <p:sp>
        <p:nvSpPr>
          <p:cNvPr id="33" name="Text 11"/>
          <p:cNvSpPr/>
          <p:nvPr/>
        </p:nvSpPr>
        <p:spPr>
          <a:xfrm>
            <a:off x="776258" y="3321328"/>
            <a:ext cx="1735537" cy="4159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设计端到端超分辨率重建框架</a:t>
            </a:r>
            <a:endParaRPr lang="en-US" sz="1260" dirty="0"/>
          </a:p>
        </p:txBody>
      </p:sp>
      <p:sp>
        <p:nvSpPr>
          <p:cNvPr id="34" name="Text 12"/>
          <p:cNvSpPr/>
          <p:nvPr/>
        </p:nvSpPr>
        <p:spPr>
          <a:xfrm>
            <a:off x="775177" y="1088784"/>
            <a:ext cx="1737697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低分辨率问题</a:t>
            </a:r>
            <a:endParaRPr lang="en-US" sz="14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-1"/>
            <a:ext cx="9144000" cy="65722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069" y="186754"/>
            <a:ext cx="1507331" cy="342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6979" y="1826768"/>
            <a:ext cx="2090040" cy="184511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7317" y="1781422"/>
            <a:ext cx="405000" cy="405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03136" y="1781422"/>
            <a:ext cx="405000" cy="405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67317" y="3303041"/>
            <a:ext cx="405000" cy="405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03136" y="3303041"/>
            <a:ext cx="405000" cy="405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81633" y="2542231"/>
            <a:ext cx="405000" cy="405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57369" y="2542231"/>
            <a:ext cx="405000" cy="4050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4048317" y="3384041"/>
            <a:ext cx="252144" cy="2430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05</a:t>
            </a:r>
            <a:endParaRPr lang="en-US" sz="1530" dirty="0"/>
          </a:p>
        </p:txBody>
      </p:sp>
      <p:sp>
        <p:nvSpPr>
          <p:cNvPr id="12" name="Text 1"/>
          <p:cNvSpPr/>
          <p:nvPr/>
        </p:nvSpPr>
        <p:spPr>
          <a:xfrm>
            <a:off x="3562633" y="2623231"/>
            <a:ext cx="252144" cy="2430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03</a:t>
            </a:r>
            <a:endParaRPr lang="en-US" sz="1530" dirty="0"/>
          </a:p>
        </p:txBody>
      </p:sp>
      <p:sp>
        <p:nvSpPr>
          <p:cNvPr id="13" name="Text 2"/>
          <p:cNvSpPr/>
          <p:nvPr/>
        </p:nvSpPr>
        <p:spPr>
          <a:xfrm>
            <a:off x="4884135" y="3384041"/>
            <a:ext cx="252144" cy="2430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06</a:t>
            </a:r>
            <a:endParaRPr lang="en-US" sz="1530" dirty="0"/>
          </a:p>
        </p:txBody>
      </p:sp>
      <p:sp>
        <p:nvSpPr>
          <p:cNvPr id="14" name="Text 3"/>
          <p:cNvSpPr/>
          <p:nvPr/>
        </p:nvSpPr>
        <p:spPr>
          <a:xfrm>
            <a:off x="4884135" y="1862422"/>
            <a:ext cx="252144" cy="2430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02</a:t>
            </a:r>
            <a:endParaRPr lang="en-US" sz="1530" dirty="0"/>
          </a:p>
        </p:txBody>
      </p:sp>
      <p:sp>
        <p:nvSpPr>
          <p:cNvPr id="15" name="Text 4"/>
          <p:cNvSpPr/>
          <p:nvPr/>
        </p:nvSpPr>
        <p:spPr>
          <a:xfrm>
            <a:off x="4048317" y="1862422"/>
            <a:ext cx="252144" cy="2430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01</a:t>
            </a:r>
            <a:endParaRPr lang="en-US" sz="1530" dirty="0"/>
          </a:p>
        </p:txBody>
      </p:sp>
      <p:sp>
        <p:nvSpPr>
          <p:cNvPr id="16" name="Text 5"/>
          <p:cNvSpPr/>
          <p:nvPr/>
        </p:nvSpPr>
        <p:spPr>
          <a:xfrm>
            <a:off x="5338368" y="2623231"/>
            <a:ext cx="252144" cy="2430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04</a:t>
            </a:r>
            <a:endParaRPr lang="en-US" sz="1530" dirty="0"/>
          </a:p>
        </p:txBody>
      </p:sp>
      <p:sp>
        <p:nvSpPr>
          <p:cNvPr id="17" name="Text 6"/>
          <p:cNvSpPr/>
          <p:nvPr/>
        </p:nvSpPr>
        <p:spPr>
          <a:xfrm>
            <a:off x="5426875" y="3590840"/>
            <a:ext cx="1815314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基于SRGAN的改进</a:t>
            </a:r>
            <a:endParaRPr lang="en-US" sz="1440" dirty="0"/>
          </a:p>
        </p:txBody>
      </p:sp>
      <p:sp>
        <p:nvSpPr>
          <p:cNvPr id="18" name="Text 7"/>
          <p:cNvSpPr/>
          <p:nvPr/>
        </p:nvSpPr>
        <p:spPr>
          <a:xfrm>
            <a:off x="5427952" y="1215569"/>
            <a:ext cx="2658713" cy="2079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设计深度残差网络结构用于特征提取</a:t>
            </a:r>
            <a:endParaRPr lang="en-US" sz="1260" dirty="0"/>
          </a:p>
        </p:txBody>
      </p:sp>
      <p:sp>
        <p:nvSpPr>
          <p:cNvPr id="19" name="Text 8"/>
          <p:cNvSpPr/>
          <p:nvPr/>
        </p:nvSpPr>
        <p:spPr>
          <a:xfrm>
            <a:off x="600612" y="2498750"/>
            <a:ext cx="2658713" cy="2079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基于VGG设计判别器架构</a:t>
            </a:r>
            <a:endParaRPr lang="en-US" sz="1260" dirty="0"/>
          </a:p>
        </p:txBody>
      </p:sp>
      <p:sp>
        <p:nvSpPr>
          <p:cNvPr id="20" name="Text 9"/>
          <p:cNvSpPr/>
          <p:nvPr/>
        </p:nvSpPr>
        <p:spPr>
          <a:xfrm>
            <a:off x="1066481" y="3855459"/>
            <a:ext cx="2658713" cy="2079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设计渐进式训练方案</a:t>
            </a:r>
            <a:endParaRPr lang="en-US" sz="1260" dirty="0"/>
          </a:p>
        </p:txBody>
      </p:sp>
      <p:sp>
        <p:nvSpPr>
          <p:cNvPr id="21" name="Text 10"/>
          <p:cNvSpPr/>
          <p:nvPr/>
        </p:nvSpPr>
        <p:spPr>
          <a:xfrm>
            <a:off x="599560" y="2234131"/>
            <a:ext cx="1815239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判别器设计</a:t>
            </a:r>
            <a:endParaRPr lang="en-US" sz="1440" dirty="0"/>
          </a:p>
        </p:txBody>
      </p:sp>
      <p:sp>
        <p:nvSpPr>
          <p:cNvPr id="22" name="Text 11"/>
          <p:cNvSpPr/>
          <p:nvPr/>
        </p:nvSpPr>
        <p:spPr>
          <a:xfrm>
            <a:off x="1065243" y="3590840"/>
            <a:ext cx="1815314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训练策略创新</a:t>
            </a:r>
            <a:endParaRPr lang="en-US" sz="1440" dirty="0"/>
          </a:p>
        </p:txBody>
      </p:sp>
      <p:sp>
        <p:nvSpPr>
          <p:cNvPr id="23" name="Text 12"/>
          <p:cNvSpPr/>
          <p:nvPr/>
        </p:nvSpPr>
        <p:spPr>
          <a:xfrm>
            <a:off x="279143" y="180723"/>
            <a:ext cx="3158464" cy="3702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3.1.2 网络架构创新</a:t>
            </a:r>
            <a:endParaRPr lang="en-US" sz="2010" dirty="0"/>
          </a:p>
        </p:txBody>
      </p:sp>
      <p:sp>
        <p:nvSpPr>
          <p:cNvPr id="24" name="Text 13"/>
          <p:cNvSpPr/>
          <p:nvPr/>
        </p:nvSpPr>
        <p:spPr>
          <a:xfrm>
            <a:off x="5936993" y="2498750"/>
            <a:ext cx="2658713" cy="2079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设计针对医学图像的混合损失函数</a:t>
            </a:r>
            <a:endParaRPr lang="en-US" sz="1260" dirty="0"/>
          </a:p>
        </p:txBody>
      </p:sp>
      <p:sp>
        <p:nvSpPr>
          <p:cNvPr id="25" name="Text 14"/>
          <p:cNvSpPr/>
          <p:nvPr/>
        </p:nvSpPr>
        <p:spPr>
          <a:xfrm>
            <a:off x="1066481" y="1215569"/>
            <a:ext cx="2658713" cy="4159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设计适应医学图像特点的数据预处理流程</a:t>
            </a:r>
            <a:endParaRPr lang="en-US" sz="1260" dirty="0"/>
          </a:p>
        </p:txBody>
      </p:sp>
      <p:sp>
        <p:nvSpPr>
          <p:cNvPr id="26" name="Text 15"/>
          <p:cNvSpPr/>
          <p:nvPr/>
        </p:nvSpPr>
        <p:spPr>
          <a:xfrm>
            <a:off x="5427952" y="3855459"/>
            <a:ext cx="2658713" cy="7127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08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设计适应医学图像特点的数据预处理流程，研究医学图像数据集构建和批处理策略，探索医学图像特定的数据增强技术，分析自定义transforms对网络性能的影响。</a:t>
            </a:r>
            <a:endParaRPr lang="en-US" sz="1080" dirty="0"/>
          </a:p>
        </p:txBody>
      </p:sp>
      <p:sp>
        <p:nvSpPr>
          <p:cNvPr id="27" name="Text 16"/>
          <p:cNvSpPr/>
          <p:nvPr/>
        </p:nvSpPr>
        <p:spPr>
          <a:xfrm>
            <a:off x="5426875" y="950950"/>
            <a:ext cx="1815314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生成器网络结构</a:t>
            </a:r>
            <a:endParaRPr lang="en-US" sz="1440" dirty="0"/>
          </a:p>
        </p:txBody>
      </p:sp>
      <p:sp>
        <p:nvSpPr>
          <p:cNvPr id="28" name="Text 17"/>
          <p:cNvSpPr/>
          <p:nvPr/>
        </p:nvSpPr>
        <p:spPr>
          <a:xfrm>
            <a:off x="1065243" y="950950"/>
            <a:ext cx="1815314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基于SRGAN的改进</a:t>
            </a:r>
            <a:endParaRPr lang="en-US" sz="1440" dirty="0"/>
          </a:p>
        </p:txBody>
      </p:sp>
      <p:sp>
        <p:nvSpPr>
          <p:cNvPr id="29" name="Text 18"/>
          <p:cNvSpPr/>
          <p:nvPr/>
        </p:nvSpPr>
        <p:spPr>
          <a:xfrm>
            <a:off x="5936016" y="2234131"/>
            <a:ext cx="1815239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损失函数优化</a:t>
            </a:r>
            <a:endParaRPr lang="en-US" sz="14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-1"/>
            <a:ext cx="9144000" cy="65722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069" y="186754"/>
            <a:ext cx="1507331" cy="342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9658" y="1196813"/>
            <a:ext cx="3030855" cy="88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65682" y="1321286"/>
            <a:ext cx="333375" cy="33316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5218" y="1417846"/>
            <a:ext cx="154305" cy="14040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79657" y="2326006"/>
            <a:ext cx="3030855" cy="88150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79658" y="3451052"/>
            <a:ext cx="3030855" cy="88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5682" y="2465009"/>
            <a:ext cx="333375" cy="33316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68553" y="2554686"/>
            <a:ext cx="126682" cy="154171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65682" y="3587360"/>
            <a:ext cx="333375" cy="33316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55218" y="3701566"/>
            <a:ext cx="154305" cy="122766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5203260" y="1602460"/>
            <a:ext cx="1834456" cy="2079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构建医学影像数据集</a:t>
            </a:r>
            <a:endParaRPr lang="en-US" sz="1260" dirty="0"/>
          </a:p>
        </p:txBody>
      </p:sp>
      <p:sp>
        <p:nvSpPr>
          <p:cNvPr id="14" name="Text 1"/>
          <p:cNvSpPr/>
          <p:nvPr/>
        </p:nvSpPr>
        <p:spPr>
          <a:xfrm>
            <a:off x="5203260" y="2454073"/>
            <a:ext cx="1827678" cy="2079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b="1" dirty="0">
                <a:solidFill>
                  <a:srgbClr val="18181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改进型超分辨率模型设计</a:t>
            </a:r>
            <a:endParaRPr lang="en-US" sz="1260" dirty="0"/>
          </a:p>
        </p:txBody>
      </p:sp>
      <p:sp>
        <p:nvSpPr>
          <p:cNvPr id="15" name="Text 2"/>
          <p:cNvSpPr/>
          <p:nvPr/>
        </p:nvSpPr>
        <p:spPr>
          <a:xfrm>
            <a:off x="279143" y="180723"/>
            <a:ext cx="3158464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3.2 主要研究思路</a:t>
            </a:r>
            <a:endParaRPr lang="en-US" sz="2010" dirty="0"/>
          </a:p>
        </p:txBody>
      </p:sp>
      <p:sp>
        <p:nvSpPr>
          <p:cNvPr id="16" name="Text 3"/>
          <p:cNvSpPr/>
          <p:nvPr/>
        </p:nvSpPr>
        <p:spPr>
          <a:xfrm>
            <a:off x="5203260" y="3564285"/>
            <a:ext cx="1836921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18181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评估与验证体系</a:t>
            </a:r>
            <a:endParaRPr lang="en-US" sz="1440" dirty="0"/>
          </a:p>
        </p:txBody>
      </p:sp>
      <p:sp>
        <p:nvSpPr>
          <p:cNvPr id="17" name="Text 4"/>
          <p:cNvSpPr/>
          <p:nvPr/>
        </p:nvSpPr>
        <p:spPr>
          <a:xfrm>
            <a:off x="5203260" y="3856699"/>
            <a:ext cx="1834456" cy="2079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客观评价指标</a:t>
            </a:r>
            <a:endParaRPr lang="en-US" sz="1260" dirty="0"/>
          </a:p>
        </p:txBody>
      </p:sp>
      <p:sp>
        <p:nvSpPr>
          <p:cNvPr id="18" name="Text 5"/>
          <p:cNvSpPr/>
          <p:nvPr/>
        </p:nvSpPr>
        <p:spPr>
          <a:xfrm>
            <a:off x="5203260" y="2731654"/>
            <a:ext cx="1834456" cy="2079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生成器网络优化</a:t>
            </a:r>
            <a:endParaRPr lang="en-US" sz="1260" dirty="0"/>
          </a:p>
        </p:txBody>
      </p:sp>
      <p:sp>
        <p:nvSpPr>
          <p:cNvPr id="19" name="Text 6"/>
          <p:cNvSpPr/>
          <p:nvPr/>
        </p:nvSpPr>
        <p:spPr>
          <a:xfrm>
            <a:off x="5203260" y="1310046"/>
            <a:ext cx="1827678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18181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数据处理与准备</a:t>
            </a:r>
            <a:endParaRPr lang="en-US" sz="1440" dirty="0"/>
          </a:p>
        </p:txBody>
      </p:sp>
      <p:pic>
        <p:nvPicPr>
          <p:cNvPr id="46" name="Picture" descr="医学图像超分辨率重建研究流程"/>
          <p:cNvPicPr>
            <a:picLocks noChangeAspect="1" noChangeArrowheads="1"/>
          </p:cNvPicPr>
          <p:nvPr/>
        </p:nvPicPr>
        <p:blipFill>
          <a:blip r:embed="rId23"/>
          <a:srcRect t="5620"/>
          <a:stretch>
            <a:fillRect/>
          </a:stretch>
        </p:blipFill>
        <p:spPr>
          <a:xfrm>
            <a:off x="175260" y="1321435"/>
            <a:ext cx="4551045" cy="28143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-1"/>
            <a:ext cx="9144000" cy="65722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069" y="186754"/>
            <a:ext cx="1507331" cy="342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8080" y="1227886"/>
            <a:ext cx="1814513" cy="67136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95713" y="1279046"/>
            <a:ext cx="308943" cy="312613"/>
          </a:xfrm>
          <a:prstGeom prst="rect">
            <a:avLst/>
          </a:prstGeom>
        </p:spPr>
      </p:pic>
      <p:sp>
        <p:nvSpPr>
          <p:cNvPr id="17" name="Text 1"/>
          <p:cNvSpPr/>
          <p:nvPr/>
        </p:nvSpPr>
        <p:spPr>
          <a:xfrm>
            <a:off x="1277194" y="1337665"/>
            <a:ext cx="190658" cy="1947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01</a:t>
            </a:r>
            <a:endParaRPr lang="en-US" sz="1350" dirty="0"/>
          </a:p>
        </p:txBody>
      </p:sp>
      <p:sp>
        <p:nvSpPr>
          <p:cNvPr id="27" name="Text 11"/>
          <p:cNvSpPr/>
          <p:nvPr/>
        </p:nvSpPr>
        <p:spPr>
          <a:xfrm>
            <a:off x="1229080" y="1965060"/>
            <a:ext cx="1552053" cy="2079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b="1" dirty="0">
                <a:solidFill>
                  <a:srgbClr val="30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构建医学影像数据集</a:t>
            </a:r>
            <a:endParaRPr lang="en-US" sz="1260" b="1" dirty="0">
              <a:solidFill>
                <a:srgbClr val="3054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28" name="Text 12"/>
          <p:cNvSpPr/>
          <p:nvPr/>
        </p:nvSpPr>
        <p:spPr>
          <a:xfrm>
            <a:off x="279143" y="180723"/>
            <a:ext cx="3158464" cy="3702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3.2.1 数据处理与准备</a:t>
            </a:r>
            <a:endParaRPr lang="en-US" sz="2010" dirty="0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3080" y="1227886"/>
            <a:ext cx="1814513" cy="671365"/>
          </a:xfrm>
          <a:prstGeom prst="rect">
            <a:avLst/>
          </a:prstGeom>
        </p:spPr>
      </p:pic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40713" y="1279046"/>
            <a:ext cx="308943" cy="312613"/>
          </a:xfrm>
          <a:prstGeom prst="rect">
            <a:avLst/>
          </a:prstGeom>
        </p:spPr>
      </p:pic>
      <p:sp>
        <p:nvSpPr>
          <p:cNvPr id="31" name="Text 1"/>
          <p:cNvSpPr/>
          <p:nvPr/>
        </p:nvSpPr>
        <p:spPr>
          <a:xfrm>
            <a:off x="5722194" y="1337665"/>
            <a:ext cx="190658" cy="194789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ct val="1000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02</a:t>
            </a:r>
            <a:endParaRPr lang="en-US" sz="1350" dirty="0"/>
          </a:p>
        </p:txBody>
      </p:sp>
      <p:sp>
        <p:nvSpPr>
          <p:cNvPr id="32" name="Text 11"/>
          <p:cNvSpPr/>
          <p:nvPr/>
        </p:nvSpPr>
        <p:spPr>
          <a:xfrm>
            <a:off x="5674080" y="1943311"/>
            <a:ext cx="1552053" cy="2514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marL="0" indent="0" algn="l">
              <a:lnSpc>
                <a:spcPct val="130000"/>
              </a:lnSpc>
              <a:buNone/>
            </a:pPr>
            <a:r>
              <a:rPr lang="zh-CN" altLang="en-US" sz="1260" b="1" dirty="0">
                <a:solidFill>
                  <a:srgbClr val="3054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数据预处理流程</a:t>
            </a:r>
            <a:endParaRPr lang="zh-CN" altLang="en-US" sz="1260" b="1" dirty="0">
              <a:solidFill>
                <a:srgbClr val="3054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29360" y="2470150"/>
            <a:ext cx="20637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- </a:t>
            </a:r>
            <a:r>
              <a:rPr lang="zh-CN" altLang="en-US"/>
              <a:t>收集高质量</a:t>
            </a:r>
            <a:r>
              <a:rPr lang="en-US" altLang="zh-CN"/>
              <a:t>MRI</a:t>
            </a:r>
            <a:r>
              <a:rPr lang="zh-CN" altLang="en-US"/>
              <a:t>医学影像数据</a:t>
            </a:r>
            <a:endParaRPr lang="zh-CN" altLang="en-US"/>
          </a:p>
          <a:p>
            <a:r>
              <a:rPr lang="en-US" altLang="zh-CN"/>
              <a:t>     - </a:t>
            </a:r>
            <a:r>
              <a:rPr lang="zh-CN" altLang="en-US"/>
              <a:t>建立</a:t>
            </a:r>
            <a:r>
              <a:rPr lang="en-US" altLang="zh-CN"/>
              <a:t>512x512</a:t>
            </a:r>
            <a:r>
              <a:rPr lang="zh-CN" altLang="en-US"/>
              <a:t>分辨率的标准数据集</a:t>
            </a:r>
            <a:endParaRPr lang="zh-CN" altLang="en-US"/>
          </a:p>
          <a:p>
            <a:r>
              <a:rPr lang="en-US" altLang="zh-CN"/>
              <a:t>     - </a:t>
            </a:r>
            <a:r>
              <a:rPr lang="zh-CN" altLang="en-US"/>
              <a:t>确保数据的临床代表性和多样性</a:t>
            </a:r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600700" y="2470150"/>
            <a:ext cx="22923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- </a:t>
            </a:r>
            <a:r>
              <a:rPr lang="zh-CN" altLang="en-US"/>
              <a:t>实现标准化的图像预处理管道</a:t>
            </a:r>
            <a:endParaRPr lang="zh-CN" altLang="en-US"/>
          </a:p>
          <a:p>
            <a:r>
              <a:rPr lang="en-US" altLang="zh-CN"/>
              <a:t>     - </a:t>
            </a:r>
            <a:r>
              <a:rPr lang="zh-CN" altLang="en-US"/>
              <a:t>设计高低分辨率配对机制</a:t>
            </a:r>
            <a:endParaRPr lang="zh-CN" altLang="en-US"/>
          </a:p>
          <a:p>
            <a:r>
              <a:rPr lang="en-US" altLang="zh-CN"/>
              <a:t>     - </a:t>
            </a:r>
            <a:r>
              <a:rPr lang="zh-CN" altLang="en-US"/>
              <a:t>应用数据增强技术提升模型鲁棒性</a:t>
            </a:r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40" y="2172970"/>
            <a:ext cx="4846320" cy="26174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-1"/>
            <a:ext cx="9144000" cy="65722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069" y="186754"/>
            <a:ext cx="1507331" cy="342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310" y="1666106"/>
            <a:ext cx="449891" cy="44989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60322" y="1666106"/>
            <a:ext cx="449891" cy="449891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09335" y="1666106"/>
            <a:ext cx="449891" cy="449891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1310" y="3091495"/>
            <a:ext cx="449891" cy="44989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0322" y="3091495"/>
            <a:ext cx="449891" cy="449891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09335" y="3091495"/>
            <a:ext cx="449891" cy="449891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3328902" y="3125785"/>
            <a:ext cx="321874" cy="38131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04</a:t>
            </a:r>
            <a:endParaRPr lang="en-US" sz="1350" dirty="0"/>
          </a:p>
        </p:txBody>
      </p:sp>
      <p:sp>
        <p:nvSpPr>
          <p:cNvPr id="11" name="Text 1"/>
          <p:cNvSpPr/>
          <p:nvPr/>
        </p:nvSpPr>
        <p:spPr>
          <a:xfrm>
            <a:off x="6077915" y="3125785"/>
            <a:ext cx="321874" cy="38131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05</a:t>
            </a:r>
            <a:endParaRPr lang="en-US" sz="1350" dirty="0"/>
          </a:p>
        </p:txBody>
      </p:sp>
      <p:sp>
        <p:nvSpPr>
          <p:cNvPr id="12" name="Text 2"/>
          <p:cNvSpPr/>
          <p:nvPr/>
        </p:nvSpPr>
        <p:spPr>
          <a:xfrm>
            <a:off x="579890" y="3125785"/>
            <a:ext cx="321874" cy="38131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04</a:t>
            </a:r>
            <a:endParaRPr lang="en-US" sz="1350" dirty="0"/>
          </a:p>
        </p:txBody>
      </p:sp>
      <p:sp>
        <p:nvSpPr>
          <p:cNvPr id="13" name="Text 3"/>
          <p:cNvSpPr/>
          <p:nvPr/>
        </p:nvSpPr>
        <p:spPr>
          <a:xfrm>
            <a:off x="3328902" y="1700396"/>
            <a:ext cx="321874" cy="38131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02</a:t>
            </a:r>
            <a:endParaRPr lang="en-US" sz="1350" dirty="0"/>
          </a:p>
        </p:txBody>
      </p:sp>
      <p:sp>
        <p:nvSpPr>
          <p:cNvPr id="14" name="Text 4"/>
          <p:cNvSpPr/>
          <p:nvPr/>
        </p:nvSpPr>
        <p:spPr>
          <a:xfrm>
            <a:off x="6077915" y="1700396"/>
            <a:ext cx="321874" cy="38131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03</a:t>
            </a:r>
            <a:endParaRPr lang="en-US" sz="1350" dirty="0"/>
          </a:p>
        </p:txBody>
      </p:sp>
      <p:sp>
        <p:nvSpPr>
          <p:cNvPr id="15" name="Text 5"/>
          <p:cNvSpPr/>
          <p:nvPr/>
        </p:nvSpPr>
        <p:spPr>
          <a:xfrm>
            <a:off x="579890" y="1700396"/>
            <a:ext cx="321874" cy="38131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01</a:t>
            </a:r>
            <a:endParaRPr lang="en-US" sz="1350" dirty="0"/>
          </a:p>
        </p:txBody>
      </p:sp>
      <p:sp>
        <p:nvSpPr>
          <p:cNvPr id="16" name="Text 6"/>
          <p:cNvSpPr/>
          <p:nvPr/>
        </p:nvSpPr>
        <p:spPr>
          <a:xfrm>
            <a:off x="3887926" y="1662708"/>
            <a:ext cx="2063800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判别器网络创新</a:t>
            </a:r>
            <a:endParaRPr lang="en-US" sz="1440" dirty="0"/>
          </a:p>
        </p:txBody>
      </p:sp>
      <p:sp>
        <p:nvSpPr>
          <p:cNvPr id="17" name="Text 7"/>
          <p:cNvSpPr/>
          <p:nvPr/>
        </p:nvSpPr>
        <p:spPr>
          <a:xfrm>
            <a:off x="1139994" y="1966214"/>
            <a:ext cx="2061641" cy="4159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设计残差宽多注意力模块(RWMAB)增强特征提取能力</a:t>
            </a:r>
            <a:endParaRPr lang="en-US" sz="1260" dirty="0"/>
          </a:p>
        </p:txBody>
      </p:sp>
      <p:sp>
        <p:nvSpPr>
          <p:cNvPr id="18" name="Text 8"/>
          <p:cNvSpPr/>
          <p:nvPr/>
        </p:nvSpPr>
        <p:spPr>
          <a:xfrm>
            <a:off x="1138914" y="1662708"/>
            <a:ext cx="2063800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生成器网络优化</a:t>
            </a:r>
            <a:endParaRPr lang="en-US" sz="1440" dirty="0"/>
          </a:p>
        </p:txBody>
      </p:sp>
      <p:sp>
        <p:nvSpPr>
          <p:cNvPr id="19" name="Text 9"/>
          <p:cNvSpPr/>
          <p:nvPr/>
        </p:nvSpPr>
        <p:spPr>
          <a:xfrm>
            <a:off x="6636938" y="3088097"/>
            <a:ext cx="2063800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损失函数体系构建</a:t>
            </a:r>
            <a:endParaRPr lang="en-US" sz="1440" dirty="0"/>
          </a:p>
        </p:txBody>
      </p:sp>
      <p:sp>
        <p:nvSpPr>
          <p:cNvPr id="20" name="Text 10"/>
          <p:cNvSpPr/>
          <p:nvPr/>
        </p:nvSpPr>
        <p:spPr>
          <a:xfrm>
            <a:off x="6638019" y="3391602"/>
            <a:ext cx="2061641" cy="7127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08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结合内容损失保证结构准确性，整合感知损失提升视觉质量，引入对抗损失提高真实感，设计医学图像特定的质量约束项</a:t>
            </a:r>
            <a:endParaRPr lang="en-US" sz="1080" dirty="0"/>
          </a:p>
        </p:txBody>
      </p:sp>
      <p:sp>
        <p:nvSpPr>
          <p:cNvPr id="21" name="Text 11"/>
          <p:cNvSpPr/>
          <p:nvPr/>
        </p:nvSpPr>
        <p:spPr>
          <a:xfrm>
            <a:off x="3889006" y="3391602"/>
            <a:ext cx="2061641" cy="57953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1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构建双流判别架构提升真实度判别，设计多尺度特征提取模块，优化损失函数权重分配</a:t>
            </a:r>
            <a:endParaRPr lang="en-US" sz="1170" dirty="0"/>
          </a:p>
        </p:txBody>
      </p:sp>
      <p:sp>
        <p:nvSpPr>
          <p:cNvPr id="22" name="Text 12"/>
          <p:cNvSpPr/>
          <p:nvPr/>
        </p:nvSpPr>
        <p:spPr>
          <a:xfrm>
            <a:off x="6636938" y="1662708"/>
            <a:ext cx="2063800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损失函数体系构建</a:t>
            </a:r>
            <a:endParaRPr lang="en-US" sz="1440" dirty="0"/>
          </a:p>
        </p:txBody>
      </p:sp>
      <p:sp>
        <p:nvSpPr>
          <p:cNvPr id="23" name="Text 13"/>
          <p:cNvSpPr/>
          <p:nvPr/>
        </p:nvSpPr>
        <p:spPr>
          <a:xfrm>
            <a:off x="3889006" y="1966214"/>
            <a:ext cx="2061641" cy="4159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构建双流判别架构提升真实度判别</a:t>
            </a:r>
            <a:endParaRPr lang="en-US" sz="1260" dirty="0"/>
          </a:p>
        </p:txBody>
      </p:sp>
      <p:sp>
        <p:nvSpPr>
          <p:cNvPr id="24" name="Text 14"/>
          <p:cNvSpPr/>
          <p:nvPr/>
        </p:nvSpPr>
        <p:spPr>
          <a:xfrm>
            <a:off x="3887926" y="3088097"/>
            <a:ext cx="2063800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判别器网络创新</a:t>
            </a:r>
            <a:endParaRPr lang="en-US" sz="1440" dirty="0"/>
          </a:p>
        </p:txBody>
      </p:sp>
      <p:sp>
        <p:nvSpPr>
          <p:cNvPr id="25" name="Text 15"/>
          <p:cNvSpPr/>
          <p:nvPr/>
        </p:nvSpPr>
        <p:spPr>
          <a:xfrm>
            <a:off x="1138914" y="3088097"/>
            <a:ext cx="2063800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生成器网络优化</a:t>
            </a:r>
            <a:endParaRPr lang="en-US" sz="1440" dirty="0"/>
          </a:p>
        </p:txBody>
      </p:sp>
      <p:sp>
        <p:nvSpPr>
          <p:cNvPr id="26" name="Text 16"/>
          <p:cNvSpPr/>
          <p:nvPr/>
        </p:nvSpPr>
        <p:spPr>
          <a:xfrm>
            <a:off x="1139994" y="3391602"/>
            <a:ext cx="2061641" cy="7127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08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设计残差宽多注意力模块(RWMAB)增强特征提取能力，引入短残差连接改善梯度传播，优化上采样策略保持医学细节</a:t>
            </a:r>
            <a:endParaRPr lang="en-US" sz="1080" dirty="0"/>
          </a:p>
        </p:txBody>
      </p:sp>
      <p:sp>
        <p:nvSpPr>
          <p:cNvPr id="27" name="Text 17"/>
          <p:cNvSpPr/>
          <p:nvPr/>
        </p:nvSpPr>
        <p:spPr>
          <a:xfrm>
            <a:off x="6638019" y="1966214"/>
            <a:ext cx="2061641" cy="4159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结合内容损失保证结构准确性</a:t>
            </a:r>
            <a:endParaRPr lang="en-US" sz="1260" dirty="0"/>
          </a:p>
        </p:txBody>
      </p:sp>
      <p:sp>
        <p:nvSpPr>
          <p:cNvPr id="28" name="Text 18"/>
          <p:cNvSpPr/>
          <p:nvPr/>
        </p:nvSpPr>
        <p:spPr>
          <a:xfrm>
            <a:off x="279400" y="180975"/>
            <a:ext cx="3609340" cy="3702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3.2.2 改进型超分辨率模型设计</a:t>
            </a:r>
            <a:endParaRPr lang="en-US" sz="201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-1"/>
            <a:ext cx="9144000" cy="65722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069" y="186754"/>
            <a:ext cx="1507331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5582" y="1625689"/>
            <a:ext cx="1529715" cy="114850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86217" y="1815559"/>
            <a:ext cx="328446" cy="361347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5100" y="1625689"/>
            <a:ext cx="1528763" cy="1148509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5735" y="1820474"/>
            <a:ext cx="328446" cy="361347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5312302" y="2322128"/>
            <a:ext cx="1403478" cy="2400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305480"/>
                </a:solidFill>
                <a:latin typeface="OPPOSans B" pitchFamily="34" charset="0"/>
                <a:ea typeface="OPPOSans B" pitchFamily="34" charset="-122"/>
                <a:cs typeface="OPPOSans B" pitchFamily="34" charset="-120"/>
              </a:rPr>
              <a:t>临床应用验证</a:t>
            </a:r>
            <a:endParaRPr lang="en-US" sz="1440" dirty="0"/>
          </a:p>
        </p:txBody>
      </p:sp>
      <p:sp>
        <p:nvSpPr>
          <p:cNvPr id="16" name="Text 4"/>
          <p:cNvSpPr/>
          <p:nvPr/>
        </p:nvSpPr>
        <p:spPr>
          <a:xfrm>
            <a:off x="1184275" y="2982595"/>
            <a:ext cx="2141220" cy="16770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zh-CN" sz="1400" dirty="0"/>
              <a:t>     - PSNR</a:t>
            </a:r>
            <a:r>
              <a:rPr lang="zh-CN" altLang="en-US" sz="1400" dirty="0"/>
              <a:t>评估重建准确度</a:t>
            </a:r>
            <a:endParaRPr lang="zh-CN" altLang="en-US" sz="1400" dirty="0"/>
          </a:p>
          <a:p>
            <a:pPr marL="0" indent="0" algn="ctr">
              <a:lnSpc>
                <a:spcPct val="130000"/>
              </a:lnSpc>
              <a:buNone/>
            </a:pPr>
            <a:endParaRPr lang="zh-CN" altLang="en-US" sz="1400" dirty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zh-CN" sz="1400" dirty="0"/>
              <a:t>     - SSIM</a:t>
            </a:r>
            <a:r>
              <a:rPr lang="zh-CN" altLang="en-US" sz="1400" dirty="0"/>
              <a:t>衡量结构相似性</a:t>
            </a:r>
            <a:endParaRPr lang="zh-CN" altLang="en-US" sz="1400" dirty="0"/>
          </a:p>
          <a:p>
            <a:pPr marL="0" indent="0" algn="ctr">
              <a:lnSpc>
                <a:spcPct val="130000"/>
              </a:lnSpc>
              <a:buNone/>
            </a:pPr>
            <a:endParaRPr lang="zh-CN" altLang="en-US" sz="1400" dirty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zh-CN" sz="1400" dirty="0"/>
              <a:t>       - </a:t>
            </a:r>
            <a:r>
              <a:rPr lang="zh-CN" altLang="en-US" sz="1400" dirty="0"/>
              <a:t>医学图像特定的质量度量</a:t>
            </a:r>
            <a:endParaRPr lang="zh-CN" altLang="en-US" sz="1400" dirty="0"/>
          </a:p>
        </p:txBody>
      </p:sp>
      <p:sp>
        <p:nvSpPr>
          <p:cNvPr id="17" name="Text 5"/>
          <p:cNvSpPr/>
          <p:nvPr/>
        </p:nvSpPr>
        <p:spPr>
          <a:xfrm>
            <a:off x="5312410" y="3084195"/>
            <a:ext cx="1826895" cy="7556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altLang="zh-CN" sz="1260" dirty="0"/>
              <a:t>- </a:t>
            </a:r>
            <a:r>
              <a:rPr lang="zh-CN" altLang="en-US" sz="1260" dirty="0"/>
              <a:t>进行对比实验研究</a:t>
            </a:r>
            <a:endParaRPr lang="zh-CN" altLang="en-US" sz="1260" dirty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altLang="zh-CN" sz="1260" dirty="0"/>
              <a:t>     - </a:t>
            </a:r>
            <a:r>
              <a:rPr lang="zh-CN" altLang="en-US" sz="1260" dirty="0"/>
              <a:t>建立医学专家评分机制</a:t>
            </a:r>
            <a:endParaRPr lang="zh-CN" altLang="en-US" sz="1260" dirty="0"/>
          </a:p>
        </p:txBody>
      </p:sp>
      <p:sp>
        <p:nvSpPr>
          <p:cNvPr id="18" name="Text 6"/>
          <p:cNvSpPr/>
          <p:nvPr/>
        </p:nvSpPr>
        <p:spPr>
          <a:xfrm>
            <a:off x="279143" y="180723"/>
            <a:ext cx="3158464" cy="3702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3.2.3 评估与验证体系</a:t>
            </a:r>
            <a:endParaRPr lang="en-US" sz="2010" dirty="0"/>
          </a:p>
        </p:txBody>
      </p:sp>
      <p:sp>
        <p:nvSpPr>
          <p:cNvPr id="20" name="Text 8"/>
          <p:cNvSpPr/>
          <p:nvPr/>
        </p:nvSpPr>
        <p:spPr>
          <a:xfrm>
            <a:off x="1553365" y="2325303"/>
            <a:ext cx="1403478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客观评价指标</a:t>
            </a:r>
            <a:endParaRPr lang="en-US" sz="14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05780" y="-2"/>
            <a:ext cx="3132441" cy="153827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5780" y="1538278"/>
            <a:ext cx="3132441" cy="91800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3010216"/>
            <a:ext cx="9144000" cy="21332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5164" y="395369"/>
            <a:ext cx="1507331" cy="34275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3033152" y="863521"/>
            <a:ext cx="3040499" cy="10972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7200" dirty="0">
                <a:solidFill>
                  <a:srgbClr val="FFFFFF"/>
                </a:solidFill>
                <a:latin typeface="Impact" panose="020B0806030902050204" pitchFamily="34" charset="0"/>
                <a:ea typeface="Impact" panose="020B0806030902050204" pitchFamily="34" charset="-122"/>
                <a:cs typeface="Impact" panose="020B0806030902050204" pitchFamily="34" charset="-120"/>
              </a:rPr>
              <a:t>4</a:t>
            </a:r>
            <a:endParaRPr lang="en-US" sz="7200" dirty="0"/>
          </a:p>
        </p:txBody>
      </p:sp>
      <p:sp>
        <p:nvSpPr>
          <p:cNvPr id="7" name="Text 1"/>
          <p:cNvSpPr/>
          <p:nvPr/>
        </p:nvSpPr>
        <p:spPr>
          <a:xfrm>
            <a:off x="2458831" y="2811408"/>
            <a:ext cx="4235483" cy="5480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97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四、</a:t>
            </a:r>
            <a:r>
              <a:rPr lang="zh-CN" altLang="en-US" sz="297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创新点</a:t>
            </a:r>
            <a:r>
              <a:rPr lang="en-US" sz="297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及</a:t>
            </a:r>
            <a:r>
              <a:rPr lang="zh-CN" altLang="en-US" sz="297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进度</a:t>
            </a:r>
            <a:r>
              <a:rPr lang="zh-CN" altLang="en-US" sz="297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计划</a:t>
            </a:r>
            <a:endParaRPr lang="zh-CN" altLang="en-US" sz="2970" dirty="0">
              <a:solidFill>
                <a:srgbClr val="3054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5079"/>
            <a:ext cx="9144000" cy="65722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069" y="186754"/>
            <a:ext cx="1507331" cy="342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076" y="2815516"/>
            <a:ext cx="7991847" cy="336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5533" y="2803779"/>
            <a:ext cx="57150" cy="174993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9549" y="2803779"/>
            <a:ext cx="57150" cy="1749933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63565" y="2803779"/>
            <a:ext cx="57150" cy="174993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63188" y="1104138"/>
            <a:ext cx="57150" cy="1749933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77204" y="1104138"/>
            <a:ext cx="57150" cy="1749933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1221" y="1104138"/>
            <a:ext cx="57150" cy="1749933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1149253" y="3309650"/>
            <a:ext cx="1858344" cy="4159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设计专门的医学图像特征提取模块</a:t>
            </a:r>
            <a:endParaRPr lang="en-US" sz="1260" dirty="0"/>
          </a:p>
        </p:txBody>
      </p:sp>
      <p:sp>
        <p:nvSpPr>
          <p:cNvPr id="12" name="Text 1"/>
          <p:cNvSpPr/>
          <p:nvPr/>
        </p:nvSpPr>
        <p:spPr>
          <a:xfrm>
            <a:off x="3562133" y="3042130"/>
            <a:ext cx="980298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应用创新</a:t>
            </a:r>
            <a:endParaRPr lang="en-US" sz="1440" dirty="0"/>
          </a:p>
        </p:txBody>
      </p:sp>
      <p:sp>
        <p:nvSpPr>
          <p:cNvPr id="13" name="Text 2"/>
          <p:cNvSpPr/>
          <p:nvPr/>
        </p:nvSpPr>
        <p:spPr>
          <a:xfrm>
            <a:off x="1148140" y="3056963"/>
            <a:ext cx="980298" cy="2079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网络架构创新</a:t>
            </a:r>
            <a:endParaRPr lang="en-US" sz="1260" dirty="0"/>
          </a:p>
        </p:txBody>
      </p:sp>
      <p:sp>
        <p:nvSpPr>
          <p:cNvPr id="14" name="Text 3"/>
          <p:cNvSpPr/>
          <p:nvPr/>
        </p:nvSpPr>
        <p:spPr>
          <a:xfrm>
            <a:off x="5976199" y="3056963"/>
            <a:ext cx="980298" cy="2079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网络架构创新</a:t>
            </a:r>
            <a:endParaRPr lang="en-US" sz="1260" dirty="0"/>
          </a:p>
        </p:txBody>
      </p:sp>
      <p:sp>
        <p:nvSpPr>
          <p:cNvPr id="15" name="Text 4"/>
          <p:cNvSpPr/>
          <p:nvPr/>
        </p:nvSpPr>
        <p:spPr>
          <a:xfrm>
            <a:off x="3990924" y="1581435"/>
            <a:ext cx="1858344" cy="4159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特定的医学图像预处理流程</a:t>
            </a:r>
            <a:endParaRPr lang="en-US" sz="1260" dirty="0"/>
          </a:p>
        </p:txBody>
      </p:sp>
      <p:sp>
        <p:nvSpPr>
          <p:cNvPr id="16" name="Text 5"/>
          <p:cNvSpPr/>
          <p:nvPr/>
        </p:nvSpPr>
        <p:spPr>
          <a:xfrm>
            <a:off x="1575872" y="1328749"/>
            <a:ext cx="980372" cy="2079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损失函数设计</a:t>
            </a:r>
            <a:endParaRPr lang="en-US" sz="1260" dirty="0"/>
          </a:p>
        </p:txBody>
      </p:sp>
      <p:sp>
        <p:nvSpPr>
          <p:cNvPr id="17" name="Text 6"/>
          <p:cNvSpPr/>
          <p:nvPr/>
        </p:nvSpPr>
        <p:spPr>
          <a:xfrm>
            <a:off x="6403857" y="1328748"/>
            <a:ext cx="980298" cy="2079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损失函数设计</a:t>
            </a:r>
            <a:endParaRPr lang="en-US" sz="1260" dirty="0"/>
          </a:p>
        </p:txBody>
      </p:sp>
      <p:sp>
        <p:nvSpPr>
          <p:cNvPr id="18" name="Text 7"/>
          <p:cNvSpPr/>
          <p:nvPr/>
        </p:nvSpPr>
        <p:spPr>
          <a:xfrm>
            <a:off x="1576908" y="1581435"/>
            <a:ext cx="1858344" cy="4159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结合医学图像特征的感知损失</a:t>
            </a:r>
            <a:endParaRPr lang="en-US" sz="1260" dirty="0"/>
          </a:p>
        </p:txBody>
      </p:sp>
      <p:sp>
        <p:nvSpPr>
          <p:cNvPr id="19" name="Text 8"/>
          <p:cNvSpPr/>
          <p:nvPr/>
        </p:nvSpPr>
        <p:spPr>
          <a:xfrm>
            <a:off x="6404940" y="1581435"/>
            <a:ext cx="1858344" cy="62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结合医学图像特征的感知损失、结构相似性保持损失、对抗损失的改进</a:t>
            </a:r>
            <a:endParaRPr lang="en-US" sz="1260" dirty="0"/>
          </a:p>
        </p:txBody>
      </p:sp>
      <p:sp>
        <p:nvSpPr>
          <p:cNvPr id="20" name="Text 9"/>
          <p:cNvSpPr/>
          <p:nvPr/>
        </p:nvSpPr>
        <p:spPr>
          <a:xfrm>
            <a:off x="3989641" y="1328748"/>
            <a:ext cx="980298" cy="2079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数据处理方法</a:t>
            </a:r>
            <a:endParaRPr lang="en-US" sz="1260" dirty="0"/>
          </a:p>
        </p:txBody>
      </p:sp>
      <p:sp>
        <p:nvSpPr>
          <p:cNvPr id="21" name="Text 10"/>
          <p:cNvSpPr/>
          <p:nvPr/>
        </p:nvSpPr>
        <p:spPr>
          <a:xfrm>
            <a:off x="279143" y="180723"/>
            <a:ext cx="3158464" cy="3702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创新点</a:t>
            </a:r>
            <a:r>
              <a:rPr lang="zh-CN" altLang="en-US" sz="20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及进度</a:t>
            </a:r>
            <a:r>
              <a:rPr lang="zh-CN" altLang="en-US" sz="20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计划</a:t>
            </a:r>
            <a:endParaRPr lang="zh-CN" altLang="en-US" sz="201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22" name="Text 11"/>
          <p:cNvSpPr/>
          <p:nvPr/>
        </p:nvSpPr>
        <p:spPr>
          <a:xfrm>
            <a:off x="3563269" y="3309650"/>
            <a:ext cx="1858344" cy="2079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支持多种医学成像模式</a:t>
            </a:r>
            <a:endParaRPr lang="en-US" sz="1260" dirty="0"/>
          </a:p>
        </p:txBody>
      </p:sp>
      <p:sp>
        <p:nvSpPr>
          <p:cNvPr id="23" name="Text 12"/>
          <p:cNvSpPr/>
          <p:nvPr/>
        </p:nvSpPr>
        <p:spPr>
          <a:xfrm>
            <a:off x="5977285" y="3309650"/>
            <a:ext cx="1858344" cy="62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设计医学图像特征提取模块、多尺度特征融合机制、引入注意力机制</a:t>
            </a:r>
            <a:endParaRPr lang="en-US" sz="1260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0065" y="1285875"/>
            <a:ext cx="8103870" cy="3023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57198" y="-1"/>
            <a:ext cx="8229589" cy="514349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784008"/>
            <a:ext cx="8495932" cy="357548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8125" y="-1"/>
            <a:ext cx="3211717" cy="5143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7357" y="1271577"/>
            <a:ext cx="1507331" cy="34275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30774" y="2343339"/>
            <a:ext cx="5330164" cy="45720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97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请各位评委批评</a:t>
            </a:r>
            <a:r>
              <a:rPr lang="en-US" sz="297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指正！</a:t>
            </a:r>
            <a:endParaRPr lang="en-US" sz="297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-4036533" y="-1216333"/>
            <a:ext cx="7482849" cy="748284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76595" y="-1223367"/>
            <a:ext cx="7482850" cy="74828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8251" y="-167880"/>
            <a:ext cx="5331495" cy="54792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05300" y="1891941"/>
            <a:ext cx="1998221" cy="5328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05300" y="2770883"/>
            <a:ext cx="1998221" cy="53285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05300" y="3569606"/>
            <a:ext cx="1998221" cy="532859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05300" y="1089053"/>
            <a:ext cx="1998221" cy="528337"/>
          </a:xfrm>
          <a:prstGeom prst="rect">
            <a:avLst/>
          </a:prstGeom>
        </p:spPr>
      </p:pic>
      <p:sp>
        <p:nvSpPr>
          <p:cNvPr id="9" name="Text 0"/>
          <p:cNvSpPr/>
          <p:nvPr>
            <p:custDataLst>
              <p:tags r:id="rId19"/>
            </p:custDataLst>
          </p:nvPr>
        </p:nvSpPr>
        <p:spPr>
          <a:xfrm>
            <a:off x="4355844" y="1219091"/>
            <a:ext cx="1906279" cy="3321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选题背景和意义</a:t>
            </a:r>
            <a:endParaRPr lang="en-US" sz="1800" dirty="0"/>
          </a:p>
        </p:txBody>
      </p:sp>
      <p:sp>
        <p:nvSpPr>
          <p:cNvPr id="10" name="Text 1"/>
          <p:cNvSpPr/>
          <p:nvPr>
            <p:custDataLst>
              <p:tags r:id="rId20"/>
            </p:custDataLst>
          </p:nvPr>
        </p:nvSpPr>
        <p:spPr>
          <a:xfrm>
            <a:off x="4355844" y="3691689"/>
            <a:ext cx="1906280" cy="6642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研究的难点及创新点</a:t>
            </a:r>
            <a:endParaRPr lang="en-US" sz="1800" dirty="0"/>
          </a:p>
        </p:txBody>
      </p:sp>
      <p:sp>
        <p:nvSpPr>
          <p:cNvPr id="11" name="Text 2"/>
          <p:cNvSpPr/>
          <p:nvPr/>
        </p:nvSpPr>
        <p:spPr>
          <a:xfrm>
            <a:off x="759024" y="1914488"/>
            <a:ext cx="1965458" cy="914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6030" kern="0" spc="2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6030" dirty="0"/>
          </a:p>
        </p:txBody>
      </p:sp>
      <p:sp>
        <p:nvSpPr>
          <p:cNvPr id="12" name="Text 3"/>
          <p:cNvSpPr/>
          <p:nvPr>
            <p:custDataLst>
              <p:tags r:id="rId21"/>
            </p:custDataLst>
          </p:nvPr>
        </p:nvSpPr>
        <p:spPr>
          <a:xfrm>
            <a:off x="4355844" y="2024704"/>
            <a:ext cx="1906279" cy="3321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国内外研究现状</a:t>
            </a:r>
            <a:endParaRPr lang="en-US" sz="1800" dirty="0"/>
          </a:p>
        </p:txBody>
      </p:sp>
      <p:sp>
        <p:nvSpPr>
          <p:cNvPr id="13" name="Text 4"/>
          <p:cNvSpPr/>
          <p:nvPr>
            <p:custDataLst>
              <p:tags r:id="rId22"/>
            </p:custDataLst>
          </p:nvPr>
        </p:nvSpPr>
        <p:spPr>
          <a:xfrm>
            <a:off x="4355844" y="2881599"/>
            <a:ext cx="1906279" cy="6642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拟研究的主要内容和思路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05780" y="-2"/>
            <a:ext cx="3132441" cy="153827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5780" y="1538278"/>
            <a:ext cx="3132441" cy="91800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3010216"/>
            <a:ext cx="9144000" cy="21332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5164" y="395369"/>
            <a:ext cx="1507331" cy="34275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3033152" y="863521"/>
            <a:ext cx="3040499" cy="10972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7200" dirty="0">
                <a:solidFill>
                  <a:srgbClr val="FFFFFF"/>
                </a:solidFill>
                <a:latin typeface="Impact" panose="020B0806030902050204" pitchFamily="34" charset="0"/>
                <a:ea typeface="Impact" panose="020B0806030902050204" pitchFamily="34" charset="-122"/>
                <a:cs typeface="Impact" panose="020B0806030902050204" pitchFamily="34" charset="-120"/>
              </a:rPr>
              <a:t>1</a:t>
            </a:r>
            <a:endParaRPr lang="en-US" sz="7200" dirty="0"/>
          </a:p>
        </p:txBody>
      </p:sp>
      <p:sp>
        <p:nvSpPr>
          <p:cNvPr id="7" name="Text 1"/>
          <p:cNvSpPr/>
          <p:nvPr/>
        </p:nvSpPr>
        <p:spPr>
          <a:xfrm>
            <a:off x="2458831" y="2811408"/>
            <a:ext cx="4235483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97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一、选题背景和意义</a:t>
            </a:r>
            <a:endParaRPr lang="en-US" sz="297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-1"/>
            <a:ext cx="9144000" cy="65722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069" y="186754"/>
            <a:ext cx="1507331" cy="342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1037" y="2874470"/>
            <a:ext cx="1712581" cy="112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98407" y="2874470"/>
            <a:ext cx="1712581" cy="112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8428" y="2874470"/>
            <a:ext cx="1839930" cy="112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67860" y="2702257"/>
            <a:ext cx="367448" cy="35632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70010" y="2686784"/>
            <a:ext cx="367448" cy="35632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75706" y="2702257"/>
            <a:ext cx="367448" cy="35632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6405" y="2702258"/>
            <a:ext cx="367448" cy="356328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853169" y="1614720"/>
            <a:ext cx="7591492" cy="8318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26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本研究具有一定的学术意义和实际应用价值。首先，通过引入生成对抗网络技术，可以有效解决现有医疗图像处理算法在噪声去除、图像增强和病灶识别等方面的局限性，提高图像处理的准确性和效率。其次，本研究将为医疗诊断机器人的视觉判定算法提供新的思路和方法，推动该领域的技术进步。此外，本研究还将探讨生成对抗网络在医疗图像生成与修复中的应用潜力，为未来的研究提供理论和实践基础。</a:t>
            </a:r>
            <a:endParaRPr lang="en-US" sz="1260" dirty="0"/>
          </a:p>
        </p:txBody>
      </p:sp>
      <p:sp>
        <p:nvSpPr>
          <p:cNvPr id="12" name="Text 1"/>
          <p:cNvSpPr/>
          <p:nvPr/>
        </p:nvSpPr>
        <p:spPr>
          <a:xfrm>
            <a:off x="6882973" y="3112369"/>
            <a:ext cx="1601490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未来研究基础</a:t>
            </a:r>
            <a:endParaRPr lang="en-US" sz="1440" dirty="0"/>
          </a:p>
        </p:txBody>
      </p:sp>
      <p:sp>
        <p:nvSpPr>
          <p:cNvPr id="13" name="Text 2"/>
          <p:cNvSpPr/>
          <p:nvPr/>
        </p:nvSpPr>
        <p:spPr>
          <a:xfrm>
            <a:off x="279143" y="180723"/>
            <a:ext cx="3158464" cy="3702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1.1.1</a:t>
            </a:r>
            <a:r>
              <a:rPr lang="zh-CN" altLang="en-US" sz="20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背景和</a:t>
            </a:r>
            <a:r>
              <a:rPr lang="zh-CN" altLang="en-US" sz="20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意义</a:t>
            </a:r>
            <a:endParaRPr lang="zh-CN" altLang="en-US" sz="201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4" name="Text 3"/>
          <p:cNvSpPr/>
          <p:nvPr/>
        </p:nvSpPr>
        <p:spPr>
          <a:xfrm>
            <a:off x="905143" y="3423371"/>
            <a:ext cx="1601491" cy="4159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解决现有医疗图像处理算法的局限性</a:t>
            </a:r>
            <a:endParaRPr lang="en-US" sz="1260" dirty="0"/>
          </a:p>
        </p:txBody>
      </p:sp>
      <p:sp>
        <p:nvSpPr>
          <p:cNvPr id="15" name="Text 4"/>
          <p:cNvSpPr/>
          <p:nvPr/>
        </p:nvSpPr>
        <p:spPr>
          <a:xfrm>
            <a:off x="2897803" y="3148771"/>
            <a:ext cx="1601490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实际应用价值</a:t>
            </a:r>
            <a:endParaRPr lang="en-US" sz="1440" dirty="0"/>
          </a:p>
        </p:txBody>
      </p:sp>
      <p:sp>
        <p:nvSpPr>
          <p:cNvPr id="16" name="Text 5"/>
          <p:cNvSpPr/>
          <p:nvPr/>
        </p:nvSpPr>
        <p:spPr>
          <a:xfrm>
            <a:off x="4890314" y="3404509"/>
            <a:ext cx="1601491" cy="62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为医疗诊断机器人视觉判定算法提供新思路和方法</a:t>
            </a:r>
            <a:endParaRPr lang="en-US" sz="1260" dirty="0"/>
          </a:p>
        </p:txBody>
      </p:sp>
      <p:sp>
        <p:nvSpPr>
          <p:cNvPr id="17" name="Text 6"/>
          <p:cNvSpPr/>
          <p:nvPr/>
        </p:nvSpPr>
        <p:spPr>
          <a:xfrm>
            <a:off x="905143" y="3154631"/>
            <a:ext cx="1601490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学术意义</a:t>
            </a:r>
            <a:endParaRPr lang="en-US" sz="1440" dirty="0"/>
          </a:p>
        </p:txBody>
      </p:sp>
      <p:sp>
        <p:nvSpPr>
          <p:cNvPr id="18" name="Text 7"/>
          <p:cNvSpPr/>
          <p:nvPr/>
        </p:nvSpPr>
        <p:spPr>
          <a:xfrm>
            <a:off x="4890314" y="3135770"/>
            <a:ext cx="1601490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技术进步推动</a:t>
            </a:r>
            <a:endParaRPr lang="en-US" sz="1440" dirty="0"/>
          </a:p>
        </p:txBody>
      </p:sp>
      <p:sp>
        <p:nvSpPr>
          <p:cNvPr id="19" name="Text 8"/>
          <p:cNvSpPr/>
          <p:nvPr/>
        </p:nvSpPr>
        <p:spPr>
          <a:xfrm>
            <a:off x="6882973" y="3381108"/>
            <a:ext cx="1601491" cy="62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探讨GAN在医疗图像生成与修复中的应用潜力</a:t>
            </a:r>
            <a:endParaRPr lang="en-US" sz="1260" dirty="0"/>
          </a:p>
        </p:txBody>
      </p:sp>
      <p:sp>
        <p:nvSpPr>
          <p:cNvPr id="20" name="Text 9"/>
          <p:cNvSpPr/>
          <p:nvPr/>
        </p:nvSpPr>
        <p:spPr>
          <a:xfrm>
            <a:off x="2897803" y="3417510"/>
            <a:ext cx="1601491" cy="4159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提高图像处理的准确性和效率</a:t>
            </a:r>
            <a:endParaRPr lang="en-US" sz="126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05780" y="-2"/>
            <a:ext cx="3132441" cy="153827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5780" y="1538278"/>
            <a:ext cx="3132441" cy="91800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3010216"/>
            <a:ext cx="9144000" cy="21332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5164" y="395369"/>
            <a:ext cx="1507331" cy="34275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3033152" y="863521"/>
            <a:ext cx="3040499" cy="10972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7200" dirty="0">
                <a:solidFill>
                  <a:srgbClr val="FFFFFF"/>
                </a:solidFill>
                <a:latin typeface="Impact" panose="020B0806030902050204" pitchFamily="34" charset="0"/>
                <a:ea typeface="Impact" panose="020B0806030902050204" pitchFamily="34" charset="-122"/>
                <a:cs typeface="Impact" panose="020B0806030902050204" pitchFamily="34" charset="-120"/>
              </a:rPr>
              <a:t>2</a:t>
            </a:r>
            <a:endParaRPr lang="en-US" sz="7200" dirty="0"/>
          </a:p>
        </p:txBody>
      </p:sp>
      <p:sp>
        <p:nvSpPr>
          <p:cNvPr id="7" name="Text 1"/>
          <p:cNvSpPr/>
          <p:nvPr/>
        </p:nvSpPr>
        <p:spPr>
          <a:xfrm>
            <a:off x="2458831" y="2811408"/>
            <a:ext cx="4235483" cy="4572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97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二、国内外研究现状</a:t>
            </a:r>
            <a:endParaRPr lang="en-US" sz="297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-1"/>
            <a:ext cx="9144000" cy="65722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069" y="186754"/>
            <a:ext cx="1507331" cy="342900"/>
          </a:xfrm>
          <a:prstGeom prst="rect">
            <a:avLst/>
          </a:prstGeom>
        </p:spPr>
      </p:pic>
      <p:sp>
        <p:nvSpPr>
          <p:cNvPr id="14" name="Text 1"/>
          <p:cNvSpPr/>
          <p:nvPr/>
        </p:nvSpPr>
        <p:spPr>
          <a:xfrm>
            <a:off x="279143" y="180723"/>
            <a:ext cx="3158464" cy="3702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2.1 生成对抗网络的引入</a:t>
            </a:r>
            <a:endParaRPr lang="en-US" sz="2010" dirty="0"/>
          </a:p>
        </p:txBody>
      </p:sp>
      <p:sp>
        <p:nvSpPr>
          <p:cNvPr id="17" name="Text 4"/>
          <p:cNvSpPr/>
          <p:nvPr/>
        </p:nvSpPr>
        <p:spPr>
          <a:xfrm>
            <a:off x="1057521" y="1207706"/>
            <a:ext cx="6993771" cy="8318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生成对抗网络（GAN）是深度学习中的一种重要技术，它通过两个神经网络的相互竞争和学习，可以生成逼真的数据。GAN在计算机视觉、自然语言处理等领域有着广泛的应用，如图像生成、文本合成图片等。近年来，随着研究的深入，GAN模型也在不断地改进和优化，以适应更多的应用场景。</a:t>
            </a:r>
            <a:endParaRPr lang="en-US" sz="1260" dirty="0"/>
          </a:p>
        </p:txBody>
      </p:sp>
      <p:pic>
        <p:nvPicPr>
          <p:cNvPr id="26" name="Picture" descr="生成对抗网络基本逻辑图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/>
          <a:srcRect t="15775"/>
          <a:stretch>
            <a:fillRect/>
          </a:stretch>
        </p:blipFill>
        <p:spPr>
          <a:xfrm>
            <a:off x="1295400" y="2138680"/>
            <a:ext cx="4667250" cy="2620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" name="Picture" descr="CGAN基本逻辑"/>
          <p:cNvPicPr>
            <a:picLocks noChangeAspect="1" noChangeArrowheads="1"/>
          </p:cNvPicPr>
          <p:nvPr/>
        </p:nvPicPr>
        <p:blipFill>
          <a:blip r:embed="rId7"/>
          <a:srcRect t="16875"/>
          <a:stretch>
            <a:fillRect/>
          </a:stretch>
        </p:blipFill>
        <p:spPr>
          <a:xfrm>
            <a:off x="2232025" y="1541780"/>
            <a:ext cx="4679315" cy="25927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" name="Picture" descr="C-DDPMs的U-Net架构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1660" y="1131570"/>
            <a:ext cx="3810000" cy="2540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-1"/>
            <a:ext cx="9144000" cy="65722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069" y="186754"/>
            <a:ext cx="1507331" cy="342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254" y="1182501"/>
            <a:ext cx="405110" cy="405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254" y="2349231"/>
            <a:ext cx="405110" cy="40499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0254" y="3515960"/>
            <a:ext cx="405110" cy="405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36753" y="1182501"/>
            <a:ext cx="405780" cy="405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36753" y="2349231"/>
            <a:ext cx="405780" cy="404999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36753" y="3515960"/>
            <a:ext cx="405780" cy="4050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4818050" y="3596960"/>
            <a:ext cx="252144" cy="2430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06</a:t>
            </a:r>
            <a:endParaRPr lang="en-US" sz="1530" dirty="0"/>
          </a:p>
        </p:txBody>
      </p:sp>
      <p:sp>
        <p:nvSpPr>
          <p:cNvPr id="11" name="Text 1"/>
          <p:cNvSpPr/>
          <p:nvPr/>
        </p:nvSpPr>
        <p:spPr>
          <a:xfrm>
            <a:off x="801254" y="1263501"/>
            <a:ext cx="252144" cy="2430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01</a:t>
            </a:r>
            <a:endParaRPr lang="en-US" sz="1530" dirty="0"/>
          </a:p>
        </p:txBody>
      </p:sp>
      <p:sp>
        <p:nvSpPr>
          <p:cNvPr id="12" name="Text 2"/>
          <p:cNvSpPr/>
          <p:nvPr/>
        </p:nvSpPr>
        <p:spPr>
          <a:xfrm>
            <a:off x="801254" y="2430230"/>
            <a:ext cx="252144" cy="2430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02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4818050" y="2430230"/>
            <a:ext cx="252144" cy="2430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05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801254" y="3596960"/>
            <a:ext cx="252144" cy="2430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03</a:t>
            </a:r>
            <a:endParaRPr lang="en-US" sz="1530" dirty="0"/>
          </a:p>
        </p:txBody>
      </p:sp>
      <p:sp>
        <p:nvSpPr>
          <p:cNvPr id="15" name="Text 5"/>
          <p:cNvSpPr/>
          <p:nvPr/>
        </p:nvSpPr>
        <p:spPr>
          <a:xfrm>
            <a:off x="4818050" y="1263501"/>
            <a:ext cx="252144" cy="2430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04</a:t>
            </a:r>
            <a:endParaRPr lang="en-US" sz="1530" dirty="0"/>
          </a:p>
        </p:txBody>
      </p:sp>
      <p:sp>
        <p:nvSpPr>
          <p:cNvPr id="16" name="Text 6"/>
          <p:cNvSpPr/>
          <p:nvPr/>
        </p:nvSpPr>
        <p:spPr>
          <a:xfrm>
            <a:off x="5276856" y="1194938"/>
            <a:ext cx="3091748" cy="2079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医疗机器人图像处理中生成对抗网络的应用</a:t>
            </a:r>
            <a:endParaRPr lang="en-US" sz="1260" dirty="0"/>
          </a:p>
        </p:txBody>
      </p:sp>
      <p:sp>
        <p:nvSpPr>
          <p:cNvPr id="17" name="Text 7"/>
          <p:cNvSpPr/>
          <p:nvPr/>
        </p:nvSpPr>
        <p:spPr>
          <a:xfrm>
            <a:off x="1261140" y="1447623"/>
            <a:ext cx="3089588" cy="2079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医学图像生成、图像去噪、图像修复</a:t>
            </a:r>
            <a:endParaRPr lang="en-US" sz="1260" dirty="0"/>
          </a:p>
        </p:txBody>
      </p:sp>
      <p:sp>
        <p:nvSpPr>
          <p:cNvPr id="18" name="Text 8"/>
          <p:cNvSpPr/>
          <p:nvPr/>
        </p:nvSpPr>
        <p:spPr>
          <a:xfrm>
            <a:off x="5276856" y="3513563"/>
            <a:ext cx="3091748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基于风格迁移概念的方法</a:t>
            </a:r>
            <a:endParaRPr lang="en-US" sz="1440" dirty="0"/>
          </a:p>
        </p:txBody>
      </p:sp>
      <p:sp>
        <p:nvSpPr>
          <p:cNvPr id="19" name="Text 9"/>
          <p:cNvSpPr/>
          <p:nvPr/>
        </p:nvSpPr>
        <p:spPr>
          <a:xfrm>
            <a:off x="1261140" y="3781083"/>
            <a:ext cx="3089588" cy="2079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增加临床准确、带注释的数据集大小</a:t>
            </a:r>
            <a:endParaRPr lang="en-US" sz="1260" dirty="0"/>
          </a:p>
        </p:txBody>
      </p:sp>
      <p:sp>
        <p:nvSpPr>
          <p:cNvPr id="20" name="Text 10"/>
          <p:cNvSpPr/>
          <p:nvPr/>
        </p:nvSpPr>
        <p:spPr>
          <a:xfrm>
            <a:off x="279400" y="180975"/>
            <a:ext cx="3357245" cy="2711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7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2.2 GAN在医疗机器人图像处理中的应用</a:t>
            </a:r>
            <a:endParaRPr lang="en-US" sz="1470" dirty="0"/>
          </a:p>
        </p:txBody>
      </p:sp>
      <p:sp>
        <p:nvSpPr>
          <p:cNvPr id="21" name="Text 11"/>
          <p:cNvSpPr/>
          <p:nvPr/>
        </p:nvSpPr>
        <p:spPr>
          <a:xfrm>
            <a:off x="5277936" y="3781083"/>
            <a:ext cx="3089588" cy="4159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该方法将两个单独的CT图像的风格和内容混合起来生成新图像。</a:t>
            </a:r>
            <a:endParaRPr lang="en-US" sz="1260" dirty="0"/>
          </a:p>
        </p:txBody>
      </p:sp>
      <p:sp>
        <p:nvSpPr>
          <p:cNvPr id="22" name="Text 12"/>
          <p:cNvSpPr/>
          <p:nvPr/>
        </p:nvSpPr>
        <p:spPr>
          <a:xfrm>
            <a:off x="1260059" y="2321821"/>
            <a:ext cx="3091748" cy="2876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altLang="zh-CN" sz="144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DCGAN</a:t>
            </a:r>
            <a:endParaRPr lang="en-US" sz="1440" dirty="0"/>
          </a:p>
        </p:txBody>
      </p:sp>
      <p:sp>
        <p:nvSpPr>
          <p:cNvPr id="23" name="Text 13"/>
          <p:cNvSpPr/>
          <p:nvPr/>
        </p:nvSpPr>
        <p:spPr>
          <a:xfrm>
            <a:off x="1261140" y="2614353"/>
            <a:ext cx="3089588" cy="2079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生成解剖学上准确的全尺寸CT图像</a:t>
            </a:r>
            <a:endParaRPr lang="en-US" sz="1260" dirty="0"/>
          </a:p>
        </p:txBody>
      </p:sp>
      <p:sp>
        <p:nvSpPr>
          <p:cNvPr id="24" name="Text 14"/>
          <p:cNvSpPr/>
          <p:nvPr/>
        </p:nvSpPr>
        <p:spPr>
          <a:xfrm>
            <a:off x="5277936" y="1447623"/>
            <a:ext cx="3089588" cy="4159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主要集中在医学图像生成、图像去噪、图像修复等方面。</a:t>
            </a:r>
            <a:endParaRPr lang="en-US" sz="1260" dirty="0"/>
          </a:p>
        </p:txBody>
      </p:sp>
      <p:sp>
        <p:nvSpPr>
          <p:cNvPr id="25" name="Text 15"/>
          <p:cNvSpPr/>
          <p:nvPr/>
        </p:nvSpPr>
        <p:spPr>
          <a:xfrm>
            <a:off x="5277936" y="2614353"/>
            <a:ext cx="3089588" cy="4159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他们使用条件生成对抗网络（cGAN）生成解剖学上准确的全尺寸CT图像。</a:t>
            </a:r>
            <a:endParaRPr lang="en-US" sz="1260" dirty="0"/>
          </a:p>
        </p:txBody>
      </p:sp>
      <p:sp>
        <p:nvSpPr>
          <p:cNvPr id="26" name="Text 16"/>
          <p:cNvSpPr/>
          <p:nvPr/>
        </p:nvSpPr>
        <p:spPr>
          <a:xfrm>
            <a:off x="5276856" y="2321821"/>
            <a:ext cx="3091748" cy="2876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使用cGAN生成CT图像</a:t>
            </a:r>
            <a:endParaRPr lang="en-US" sz="1440" dirty="0"/>
          </a:p>
        </p:txBody>
      </p:sp>
      <p:sp>
        <p:nvSpPr>
          <p:cNvPr id="27" name="Text 17"/>
          <p:cNvSpPr/>
          <p:nvPr/>
        </p:nvSpPr>
        <p:spPr>
          <a:xfrm>
            <a:off x="1260059" y="1180105"/>
            <a:ext cx="3091748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GAN应用领域</a:t>
            </a:r>
            <a:endParaRPr lang="en-US" sz="1440" dirty="0"/>
          </a:p>
        </p:txBody>
      </p:sp>
      <p:sp>
        <p:nvSpPr>
          <p:cNvPr id="28" name="Text 18"/>
          <p:cNvSpPr/>
          <p:nvPr/>
        </p:nvSpPr>
        <p:spPr>
          <a:xfrm>
            <a:off x="1260059" y="3488550"/>
            <a:ext cx="3091748" cy="2876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cGAN</a:t>
            </a:r>
            <a:endParaRPr lang="en-US" sz="1440" dirty="0"/>
          </a:p>
        </p:txBody>
      </p:sp>
      <p:pic>
        <p:nvPicPr>
          <p:cNvPr id="29" name="图片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2590" y="2145348"/>
            <a:ext cx="5482590" cy="2353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9840" y="1940560"/>
            <a:ext cx="7271385" cy="1956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05780" y="-2"/>
            <a:ext cx="3132441" cy="153827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5780" y="1538278"/>
            <a:ext cx="3132441" cy="91800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3010216"/>
            <a:ext cx="9144000" cy="21332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5164" y="395369"/>
            <a:ext cx="1507331" cy="34275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3033152" y="863521"/>
            <a:ext cx="3040499" cy="10972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7200" dirty="0">
                <a:solidFill>
                  <a:srgbClr val="FFFFFF"/>
                </a:solidFill>
                <a:latin typeface="Impact" panose="020B0806030902050204" pitchFamily="34" charset="0"/>
                <a:ea typeface="Impact" panose="020B0806030902050204" pitchFamily="34" charset="-122"/>
                <a:cs typeface="Impact" panose="020B0806030902050204" pitchFamily="34" charset="-120"/>
              </a:rPr>
              <a:t>3</a:t>
            </a:r>
            <a:endParaRPr lang="en-US" sz="7200" dirty="0"/>
          </a:p>
        </p:txBody>
      </p:sp>
      <p:sp>
        <p:nvSpPr>
          <p:cNvPr id="7" name="Text 1"/>
          <p:cNvSpPr/>
          <p:nvPr/>
        </p:nvSpPr>
        <p:spPr>
          <a:xfrm>
            <a:off x="2458831" y="2811408"/>
            <a:ext cx="4235483" cy="9144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97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三、拟研究的主要内容和思路</a:t>
            </a:r>
            <a:endParaRPr lang="en-US" sz="297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-1"/>
            <a:ext cx="9144000" cy="65722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069" y="186754"/>
            <a:ext cx="1507331" cy="342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413" y="1873988"/>
            <a:ext cx="346710" cy="346729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2520" y="1991105"/>
            <a:ext cx="150495" cy="1128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4413" y="3006105"/>
            <a:ext cx="346710" cy="34672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2520" y="3119700"/>
            <a:ext cx="151448" cy="125259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557084" y="2138065"/>
            <a:ext cx="2240135" cy="2079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针对医学图像的低分辨率问题</a:t>
            </a:r>
            <a:endParaRPr lang="en-US" sz="1260" dirty="0"/>
          </a:p>
        </p:txBody>
      </p:sp>
      <p:sp>
        <p:nvSpPr>
          <p:cNvPr id="9" name="Text 1"/>
          <p:cNvSpPr/>
          <p:nvPr/>
        </p:nvSpPr>
        <p:spPr>
          <a:xfrm>
            <a:off x="1557159" y="1871591"/>
            <a:ext cx="2246274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医学图像超分辨率重建</a:t>
            </a:r>
            <a:endParaRPr lang="en-US" sz="1440" dirty="0"/>
          </a:p>
        </p:txBody>
      </p:sp>
      <p:sp>
        <p:nvSpPr>
          <p:cNvPr id="10" name="Text 2"/>
          <p:cNvSpPr/>
          <p:nvPr/>
        </p:nvSpPr>
        <p:spPr>
          <a:xfrm>
            <a:off x="1557084" y="3003709"/>
            <a:ext cx="2246274" cy="2376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4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网络架构创新</a:t>
            </a:r>
            <a:endParaRPr lang="en-US" sz="1440" dirty="0"/>
          </a:p>
        </p:txBody>
      </p:sp>
      <p:sp>
        <p:nvSpPr>
          <p:cNvPr id="11" name="Text 3"/>
          <p:cNvSpPr/>
          <p:nvPr/>
        </p:nvSpPr>
        <p:spPr>
          <a:xfrm>
            <a:off x="1557084" y="3279073"/>
            <a:ext cx="2240135" cy="2079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26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基于SRGAN的改进</a:t>
            </a:r>
            <a:endParaRPr lang="en-US" sz="1260" dirty="0"/>
          </a:p>
        </p:txBody>
      </p:sp>
      <p:sp>
        <p:nvSpPr>
          <p:cNvPr id="13" name="Text 5"/>
          <p:cNvSpPr/>
          <p:nvPr/>
        </p:nvSpPr>
        <p:spPr>
          <a:xfrm>
            <a:off x="279143" y="180723"/>
            <a:ext cx="3158464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1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3.1 主要研究内容</a:t>
            </a:r>
            <a:endParaRPr lang="en-US" sz="2010" dirty="0"/>
          </a:p>
        </p:txBody>
      </p:sp>
      <p:pic>
        <p:nvPicPr>
          <p:cNvPr id="41" name="Picture" descr="研究内容架构"/>
          <p:cNvPicPr>
            <a:picLocks noChangeAspect="1" noChangeArrowheads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56660" y="1460500"/>
            <a:ext cx="5064125" cy="27679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57.23196850393697,&quot;left&quot;:339,&quot;top&quot;:85.75220472440944,&quot;width&quot;:157.34023622047243}"/>
</p:tagLst>
</file>

<file path=ppt/tags/tag2.xml><?xml version="1.0" encoding="utf-8"?>
<p:tagLst xmlns:p="http://schemas.openxmlformats.org/presentationml/2006/main">
  <p:tag name="KSO_WM_DIAGRAM_VIRTUALLY_FRAME" val="{&quot;height&quot;:257.23196850393697,&quot;left&quot;:339,&quot;top&quot;:85.75220472440944,&quot;width&quot;:157.34023622047243}"/>
</p:tagLst>
</file>

<file path=ppt/tags/tag3.xml><?xml version="1.0" encoding="utf-8"?>
<p:tagLst xmlns:p="http://schemas.openxmlformats.org/presentationml/2006/main">
  <p:tag name="KSO_WM_DIAGRAM_VIRTUALLY_FRAME" val="{&quot;height&quot;:257.23196850393697,&quot;left&quot;:339,&quot;top&quot;:85.75220472440944,&quot;width&quot;:157.34023622047243}"/>
</p:tagLst>
</file>

<file path=ppt/tags/tag4.xml><?xml version="1.0" encoding="utf-8"?>
<p:tagLst xmlns:p="http://schemas.openxmlformats.org/presentationml/2006/main">
  <p:tag name="KSO_WM_DIAGRAM_VIRTUALLY_FRAME" val="{&quot;height&quot;:257.23196850393697,&quot;left&quot;:339,&quot;top&quot;:85.75220472440944,&quot;width&quot;:157.34023622047243}"/>
</p:tagLst>
</file>

<file path=ppt/tags/tag5.xml><?xml version="1.0" encoding="utf-8"?>
<p:tagLst xmlns:p="http://schemas.openxmlformats.org/presentationml/2006/main">
  <p:tag name="KSO_WM_DIAGRAM_VIRTUALLY_FRAME" val="{&quot;height&quot;:257.23196850393697,&quot;left&quot;:339,&quot;top&quot;:85.75220472440944,&quot;width&quot;:157.34023622047243}"/>
</p:tagLst>
</file>

<file path=ppt/tags/tag6.xml><?xml version="1.0" encoding="utf-8"?>
<p:tagLst xmlns:p="http://schemas.openxmlformats.org/presentationml/2006/main">
  <p:tag name="KSO_WM_DIAGRAM_VIRTUALLY_FRAME" val="{&quot;height&quot;:257.23196850393697,&quot;left&quot;:339,&quot;top&quot;:85.75220472440944,&quot;width&quot;:157.34023622047243}"/>
</p:tagLst>
</file>

<file path=ppt/tags/tag7.xml><?xml version="1.0" encoding="utf-8"?>
<p:tagLst xmlns:p="http://schemas.openxmlformats.org/presentationml/2006/main">
  <p:tag name="KSO_WM_DIAGRAM_VIRTUALLY_FRAME" val="{&quot;height&quot;:257.23196850393697,&quot;left&quot;:339,&quot;top&quot;:85.75220472440944,&quot;width&quot;:157.34023622047243}"/>
</p:tagLst>
</file>

<file path=ppt/tags/tag8.xml><?xml version="1.0" encoding="utf-8"?>
<p:tagLst xmlns:p="http://schemas.openxmlformats.org/presentationml/2006/main">
  <p:tag name="KSO_WM_DIAGRAM_VIRTUALLY_FRAME" val="{&quot;height&quot;:257.23196850393697,&quot;left&quot;:339,&quot;top&quot;:85.75220472440944,&quot;width&quot;:157.34023622047243}"/>
</p:tagLst>
</file>

<file path=ppt/tags/tag9.xml><?xml version="1.0" encoding="utf-8"?>
<p:tagLst xmlns:p="http://schemas.openxmlformats.org/presentationml/2006/main">
  <p:tag name="KSO_WM_DIAGRAM_VIRTUALLY_FRAME" val="{&quot;height&quot;:400.8,&quot;left&quot;:0,&quot;top&quot;:-32.37496062992127,&quot;width&quot;:721.104881889763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2221</Words>
  <Application>WPS 演示</Application>
  <PresentationFormat>On-screen Show (16:9)</PresentationFormat>
  <Paragraphs>287</Paragraphs>
  <Slides>18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微软雅黑</vt:lpstr>
      <vt:lpstr>Impact</vt:lpstr>
      <vt:lpstr>Impact</vt:lpstr>
      <vt:lpstr>Impact</vt:lpstr>
      <vt:lpstr>Arial</vt:lpstr>
      <vt:lpstr>Arial</vt:lpstr>
      <vt:lpstr>OPPOSans B</vt:lpstr>
      <vt:lpstr>Segoe Print</vt:lpstr>
      <vt:lpstr>OPPOSans B</vt:lpstr>
      <vt:lpstr>OPPOSans B</vt:lpstr>
      <vt:lpstr>Calibri</vt:lpstr>
      <vt:lpstr>等线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Destiny.</cp:lastModifiedBy>
  <cp:revision>3</cp:revision>
  <dcterms:created xsi:type="dcterms:W3CDTF">2024-12-08T10:06:00Z</dcterms:created>
  <dcterms:modified xsi:type="dcterms:W3CDTF">2024-12-08T12:35:54Z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37D122CA2F3144598405F1EC4075521E_12</vt:lpwstr>
  </property>
  <property fmtid="{D5CDD505-2E9C-101B-9397-08002B2CF9AE}" pid="3" name="KSOProductBuildVer">
    <vt:lpwstr>2052-12.1.0.19302</vt:lpwstr>
  </property>
</Properties>
</file>